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57" r:id="rId6"/>
    <p:sldId id="269" r:id="rId7"/>
    <p:sldId id="262"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4B1769-836B-4C15-9556-C0791D80D885}" v="29" dt="2023-03-19T13:28:55.26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359" autoAdjust="0"/>
  </p:normalViewPr>
  <p:slideViewPr>
    <p:cSldViewPr snapToGrid="0">
      <p:cViewPr varScale="1">
        <p:scale>
          <a:sx n="47" d="100"/>
          <a:sy n="47" d="100"/>
        </p:scale>
        <p:origin x="141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344B1769-836B-4C15-9556-C0791D80D885}"/>
    <pc:docChg chg="custSel addSld modSld">
      <pc:chgData name="Pascalle Cup" userId="abbe84a0-611b-406e-b251-e8b4b71c069a" providerId="ADAL" clId="{344B1769-836B-4C15-9556-C0791D80D885}" dt="2023-03-19T13:29:07.490" v="410" actId="20577"/>
      <pc:docMkLst>
        <pc:docMk/>
      </pc:docMkLst>
      <pc:sldChg chg="addSp modSp mod setBg">
        <pc:chgData name="Pascalle Cup" userId="abbe84a0-611b-406e-b251-e8b4b71c069a" providerId="ADAL" clId="{344B1769-836B-4C15-9556-C0791D80D885}" dt="2023-03-19T13:05:08.283" v="230" actId="26606"/>
        <pc:sldMkLst>
          <pc:docMk/>
          <pc:sldMk cId="1091886369" sldId="256"/>
        </pc:sldMkLst>
        <pc:spChg chg="mod">
          <ac:chgData name="Pascalle Cup" userId="abbe84a0-611b-406e-b251-e8b4b71c069a" providerId="ADAL" clId="{344B1769-836B-4C15-9556-C0791D80D885}" dt="2023-03-19T13:05:08.283" v="230" actId="26606"/>
          <ac:spMkLst>
            <pc:docMk/>
            <pc:sldMk cId="1091886369" sldId="256"/>
            <ac:spMk id="2" creationId="{3EE64EFB-67A6-CD0F-EA8D-2ECF8AB165AF}"/>
          </ac:spMkLst>
        </pc:spChg>
        <pc:spChg chg="mod">
          <ac:chgData name="Pascalle Cup" userId="abbe84a0-611b-406e-b251-e8b4b71c069a" providerId="ADAL" clId="{344B1769-836B-4C15-9556-C0791D80D885}" dt="2023-03-19T13:05:08.283" v="230" actId="26606"/>
          <ac:spMkLst>
            <pc:docMk/>
            <pc:sldMk cId="1091886369" sldId="256"/>
            <ac:spMk id="3" creationId="{73DBD8DB-26DD-1303-D766-AF6FB89C294E}"/>
          </ac:spMkLst>
        </pc:spChg>
        <pc:spChg chg="add">
          <ac:chgData name="Pascalle Cup" userId="abbe84a0-611b-406e-b251-e8b4b71c069a" providerId="ADAL" clId="{344B1769-836B-4C15-9556-C0791D80D885}" dt="2023-03-19T13:05:08.283" v="230" actId="26606"/>
          <ac:spMkLst>
            <pc:docMk/>
            <pc:sldMk cId="1091886369" sldId="256"/>
            <ac:spMk id="10" creationId="{A3363022-C969-41E9-8EB2-E4C94908C1FA}"/>
          </ac:spMkLst>
        </pc:spChg>
        <pc:spChg chg="add">
          <ac:chgData name="Pascalle Cup" userId="abbe84a0-611b-406e-b251-e8b4b71c069a" providerId="ADAL" clId="{344B1769-836B-4C15-9556-C0791D80D885}" dt="2023-03-19T13:05:08.283" v="230" actId="26606"/>
          <ac:spMkLst>
            <pc:docMk/>
            <pc:sldMk cId="1091886369" sldId="256"/>
            <ac:spMk id="12" creationId="{8D1AD6B3-BE88-4CEB-BA17-790657CC4729}"/>
          </ac:spMkLst>
        </pc:spChg>
        <pc:grpChg chg="add">
          <ac:chgData name="Pascalle Cup" userId="abbe84a0-611b-406e-b251-e8b4b71c069a" providerId="ADAL" clId="{344B1769-836B-4C15-9556-C0791D80D885}" dt="2023-03-19T13:05:08.283" v="230" actId="26606"/>
          <ac:grpSpMkLst>
            <pc:docMk/>
            <pc:sldMk cId="1091886369" sldId="256"/>
            <ac:grpSpMk id="14" creationId="{89D1390B-7E13-4B4F-9CB2-391063412E54}"/>
          </ac:grpSpMkLst>
        </pc:grpChg>
        <pc:picChg chg="add">
          <ac:chgData name="Pascalle Cup" userId="abbe84a0-611b-406e-b251-e8b4b71c069a" providerId="ADAL" clId="{344B1769-836B-4C15-9556-C0791D80D885}" dt="2023-03-19T13:05:08.283" v="230" actId="26606"/>
          <ac:picMkLst>
            <pc:docMk/>
            <pc:sldMk cId="1091886369" sldId="256"/>
            <ac:picMk id="7" creationId="{13126704-BAF6-4748-3A50-F3DAE116689A}"/>
          </ac:picMkLst>
        </pc:picChg>
      </pc:sldChg>
      <pc:sldChg chg="addSp delSp modSp mod setBg">
        <pc:chgData name="Pascalle Cup" userId="abbe84a0-611b-406e-b251-e8b4b71c069a" providerId="ADAL" clId="{344B1769-836B-4C15-9556-C0791D80D885}" dt="2023-03-19T13:05:25.003" v="234" actId="790"/>
        <pc:sldMkLst>
          <pc:docMk/>
          <pc:sldMk cId="629270458" sldId="257"/>
        </pc:sldMkLst>
        <pc:spChg chg="add mod">
          <ac:chgData name="Pascalle Cup" userId="abbe84a0-611b-406e-b251-e8b4b71c069a" providerId="ADAL" clId="{344B1769-836B-4C15-9556-C0791D80D885}" dt="2023-03-19T13:05:13.305" v="231" actId="26606"/>
          <ac:spMkLst>
            <pc:docMk/>
            <pc:sldMk cId="629270458" sldId="257"/>
            <ac:spMk id="4" creationId="{500517A0-A9D7-617B-6BAE-302F72666822}"/>
          </ac:spMkLst>
        </pc:spChg>
        <pc:spChg chg="add mod">
          <ac:chgData name="Pascalle Cup" userId="abbe84a0-611b-406e-b251-e8b4b71c069a" providerId="ADAL" clId="{344B1769-836B-4C15-9556-C0791D80D885}" dt="2023-03-19T13:05:25.003" v="234" actId="790"/>
          <ac:spMkLst>
            <pc:docMk/>
            <pc:sldMk cId="629270458" sldId="257"/>
            <ac:spMk id="5" creationId="{50BF377B-A951-B984-FA1E-FC05F707C8BC}"/>
          </ac:spMkLst>
        </pc:spChg>
        <pc:spChg chg="add">
          <ac:chgData name="Pascalle Cup" userId="abbe84a0-611b-406e-b251-e8b4b71c069a" providerId="ADAL" clId="{344B1769-836B-4C15-9556-C0791D80D885}" dt="2023-03-19T13:05:13.305" v="231" actId="26606"/>
          <ac:spMkLst>
            <pc:docMk/>
            <pc:sldMk cId="629270458" sldId="257"/>
            <ac:spMk id="10" creationId="{18873D23-2DCF-4B31-A009-95721C06E8E1}"/>
          </ac:spMkLst>
        </pc:spChg>
        <pc:spChg chg="add">
          <ac:chgData name="Pascalle Cup" userId="abbe84a0-611b-406e-b251-e8b4b71c069a" providerId="ADAL" clId="{344B1769-836B-4C15-9556-C0791D80D885}" dt="2023-03-19T13:05:13.305" v="231" actId="26606"/>
          <ac:spMkLst>
            <pc:docMk/>
            <pc:sldMk cId="629270458" sldId="257"/>
            <ac:spMk id="12" creationId="{C13EF075-D4EF-4929-ADBC-91B27DA19955}"/>
          </ac:spMkLst>
        </pc:spChg>
        <pc:grpChg chg="add">
          <ac:chgData name="Pascalle Cup" userId="abbe84a0-611b-406e-b251-e8b4b71c069a" providerId="ADAL" clId="{344B1769-836B-4C15-9556-C0791D80D885}" dt="2023-03-19T13:05:13.305" v="231" actId="26606"/>
          <ac:grpSpMkLst>
            <pc:docMk/>
            <pc:sldMk cId="629270458" sldId="257"/>
            <ac:grpSpMk id="14" creationId="{DAA26DFA-AAB2-4973-9C17-16D587C7B198}"/>
          </ac:grpSpMkLst>
        </pc:grpChg>
        <pc:graphicFrameChg chg="del">
          <ac:chgData name="Pascalle Cup" userId="abbe84a0-611b-406e-b251-e8b4b71c069a" providerId="ADAL" clId="{344B1769-836B-4C15-9556-C0791D80D885}" dt="2023-03-19T12:58:54.393" v="0" actId="478"/>
          <ac:graphicFrameMkLst>
            <pc:docMk/>
            <pc:sldMk cId="629270458" sldId="257"/>
            <ac:graphicFrameMk id="3" creationId="{818C40BB-5965-18EC-459E-04ADED65E7BC}"/>
          </ac:graphicFrameMkLst>
        </pc:graphicFrameChg>
      </pc:sldChg>
      <pc:sldChg chg="modSp mod">
        <pc:chgData name="Pascalle Cup" userId="abbe84a0-611b-406e-b251-e8b4b71c069a" providerId="ADAL" clId="{344B1769-836B-4C15-9556-C0791D80D885}" dt="2023-03-19T13:02:40.006" v="122" actId="20577"/>
        <pc:sldMkLst>
          <pc:docMk/>
          <pc:sldMk cId="478749440" sldId="262"/>
        </pc:sldMkLst>
        <pc:spChg chg="mod">
          <ac:chgData name="Pascalle Cup" userId="abbe84a0-611b-406e-b251-e8b4b71c069a" providerId="ADAL" clId="{344B1769-836B-4C15-9556-C0791D80D885}" dt="2023-03-19T13:02:40.006" v="122" actId="20577"/>
          <ac:spMkLst>
            <pc:docMk/>
            <pc:sldMk cId="478749440" sldId="262"/>
            <ac:spMk id="2" creationId="{23670EFE-9C74-1EBB-20CE-2CC13417E4EB}"/>
          </ac:spMkLst>
        </pc:spChg>
      </pc:sldChg>
      <pc:sldChg chg="modSp mod modAnim modNotesTx">
        <pc:chgData name="Pascalle Cup" userId="abbe84a0-611b-406e-b251-e8b4b71c069a" providerId="ADAL" clId="{344B1769-836B-4C15-9556-C0791D80D885}" dt="2023-03-19T13:29:07.490" v="410" actId="20577"/>
        <pc:sldMkLst>
          <pc:docMk/>
          <pc:sldMk cId="3216207441" sldId="273"/>
        </pc:sldMkLst>
        <pc:spChg chg="mod">
          <ac:chgData name="Pascalle Cup" userId="abbe84a0-611b-406e-b251-e8b4b71c069a" providerId="ADAL" clId="{344B1769-836B-4C15-9556-C0791D80D885}" dt="2023-03-19T13:28:57.129" v="348" actId="14100"/>
          <ac:spMkLst>
            <pc:docMk/>
            <pc:sldMk cId="3216207441" sldId="273"/>
            <ac:spMk id="2" creationId="{88B03C4A-686C-451A-9E6F-78DC92C1D6D5}"/>
          </ac:spMkLst>
        </pc:spChg>
      </pc:sldChg>
      <pc:sldChg chg="modSp mod">
        <pc:chgData name="Pascalle Cup" userId="abbe84a0-611b-406e-b251-e8b4b71c069a" providerId="ADAL" clId="{344B1769-836B-4C15-9556-C0791D80D885}" dt="2023-03-19T13:13:29.630" v="235" actId="790"/>
        <pc:sldMkLst>
          <pc:docMk/>
          <pc:sldMk cId="1498662494" sldId="274"/>
        </pc:sldMkLst>
        <pc:spChg chg="mod">
          <ac:chgData name="Pascalle Cup" userId="abbe84a0-611b-406e-b251-e8b4b71c069a" providerId="ADAL" clId="{344B1769-836B-4C15-9556-C0791D80D885}" dt="2023-03-19T13:13:29.630" v="235" actId="790"/>
          <ac:spMkLst>
            <pc:docMk/>
            <pc:sldMk cId="1498662494" sldId="274"/>
            <ac:spMk id="4" creationId="{576B80AC-7FB9-44FC-8F31-179FEC7504DB}"/>
          </ac:spMkLst>
        </pc:spChg>
      </pc:sldChg>
      <pc:sldChg chg="modSp mod">
        <pc:chgData name="Pascalle Cup" userId="abbe84a0-611b-406e-b251-e8b4b71c069a" providerId="ADAL" clId="{344B1769-836B-4C15-9556-C0791D80D885}" dt="2023-03-19T13:15:12.979" v="238" actId="6549"/>
        <pc:sldMkLst>
          <pc:docMk/>
          <pc:sldMk cId="3513754844" sldId="277"/>
        </pc:sldMkLst>
        <pc:spChg chg="mod">
          <ac:chgData name="Pascalle Cup" userId="abbe84a0-611b-406e-b251-e8b4b71c069a" providerId="ADAL" clId="{344B1769-836B-4C15-9556-C0791D80D885}" dt="2023-03-19T13:15:12.979" v="238" actId="6549"/>
          <ac:spMkLst>
            <pc:docMk/>
            <pc:sldMk cId="3513754844" sldId="277"/>
            <ac:spMk id="5" creationId="{9D52B676-516E-4981-99BA-FB33F5A1F08B}"/>
          </ac:spMkLst>
        </pc:spChg>
      </pc:sldChg>
      <pc:sldChg chg="modNotesTx">
        <pc:chgData name="Pascalle Cup" userId="abbe84a0-611b-406e-b251-e8b4b71c069a" providerId="ADAL" clId="{344B1769-836B-4C15-9556-C0791D80D885}" dt="2023-03-19T13:28:35.451" v="326" actId="20577"/>
        <pc:sldMkLst>
          <pc:docMk/>
          <pc:sldMk cId="1322776297" sldId="279"/>
        </pc:sldMkLst>
      </pc:sldChg>
      <pc:sldChg chg="modSp new mod">
        <pc:chgData name="Pascalle Cup" userId="abbe84a0-611b-406e-b251-e8b4b71c069a" providerId="ADAL" clId="{344B1769-836B-4C15-9556-C0791D80D885}" dt="2023-03-19T13:03:27.518" v="198" actId="20577"/>
        <pc:sldMkLst>
          <pc:docMk/>
          <pc:sldMk cId="3518138315" sldId="285"/>
        </pc:sldMkLst>
        <pc:spChg chg="mod">
          <ac:chgData name="Pascalle Cup" userId="abbe84a0-611b-406e-b251-e8b4b71c069a" providerId="ADAL" clId="{344B1769-836B-4C15-9556-C0791D80D885}" dt="2023-03-19T13:03:12.772" v="130" actId="20577"/>
          <ac:spMkLst>
            <pc:docMk/>
            <pc:sldMk cId="3518138315" sldId="285"/>
            <ac:spMk id="2" creationId="{685F53BA-8755-CAD8-96CB-0A7A254B42C4}"/>
          </ac:spMkLst>
        </pc:spChg>
        <pc:spChg chg="mod">
          <ac:chgData name="Pascalle Cup" userId="abbe84a0-611b-406e-b251-e8b4b71c069a" providerId="ADAL" clId="{344B1769-836B-4C15-9556-C0791D80D885}" dt="2023-03-19T13:03:27.518" v="198" actId="20577"/>
          <ac:spMkLst>
            <pc:docMk/>
            <pc:sldMk cId="3518138315" sldId="285"/>
            <ac:spMk id="3" creationId="{E5EB0862-61E7-F993-6A94-E7E4B3C53D2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2824EA-6A63-477D-A4BE-98CC09C15DC9}" type="datetimeFigureOut">
              <a:rPr lang="nl-NL" smtClean="0"/>
              <a:t>19-3-2023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22FC61-DC4F-4A7A-8E25-287EAA134E89}" type="slidenum">
              <a:rPr lang="nl-NL" smtClean="0"/>
              <a:t>‹nr.›</a:t>
            </a:fld>
            <a:endParaRPr lang="nl-NL"/>
          </a:p>
        </p:txBody>
      </p:sp>
    </p:spTree>
    <p:extLst>
      <p:ext uri="{BB962C8B-B14F-4D97-AF65-F5344CB8AC3E}">
        <p14:creationId xmlns:p14="http://schemas.microsoft.com/office/powerpoint/2010/main" val="706965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Eerste puzzeltje leggen, dan schema laten zien en bespreken </a:t>
            </a:r>
          </a:p>
        </p:txBody>
      </p:sp>
      <p:sp>
        <p:nvSpPr>
          <p:cNvPr id="4" name="Tijdelijke aanduiding voor dianummer 3"/>
          <p:cNvSpPr>
            <a:spLocks noGrp="1"/>
          </p:cNvSpPr>
          <p:nvPr>
            <p:ph type="sldNum" sz="quarter" idx="5"/>
          </p:nvPr>
        </p:nvSpPr>
        <p:spPr/>
        <p:txBody>
          <a:bodyPr/>
          <a:lstStyle/>
          <a:p>
            <a:fld id="{D422FC61-DC4F-4A7A-8E25-287EAA134E89}" type="slidenum">
              <a:rPr lang="nl-NL" smtClean="0"/>
              <a:t>7</a:t>
            </a:fld>
            <a:endParaRPr lang="nl-NL"/>
          </a:p>
        </p:txBody>
      </p:sp>
    </p:spTree>
    <p:extLst>
      <p:ext uri="{BB962C8B-B14F-4D97-AF65-F5344CB8AC3E}">
        <p14:creationId xmlns:p14="http://schemas.microsoft.com/office/powerpoint/2010/main" val="793564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422FC61-DC4F-4A7A-8E25-287EAA134E89}" type="slidenum">
              <a:rPr lang="nl-NL" smtClean="0"/>
              <a:t>8</a:t>
            </a:fld>
            <a:endParaRPr lang="nl-NL"/>
          </a:p>
        </p:txBody>
      </p:sp>
    </p:spTree>
    <p:extLst>
      <p:ext uri="{BB962C8B-B14F-4D97-AF65-F5344CB8AC3E}">
        <p14:creationId xmlns:p14="http://schemas.microsoft.com/office/powerpoint/2010/main" val="3210827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A4-tje met deze termen uitdelen zodat studenten mee kunnen schrijven</a:t>
            </a:r>
          </a:p>
        </p:txBody>
      </p:sp>
      <p:sp>
        <p:nvSpPr>
          <p:cNvPr id="4" name="Tijdelijke aanduiding voor dianummer 3"/>
          <p:cNvSpPr>
            <a:spLocks noGrp="1"/>
          </p:cNvSpPr>
          <p:nvPr>
            <p:ph type="sldNum" sz="quarter" idx="5"/>
          </p:nvPr>
        </p:nvSpPr>
        <p:spPr/>
        <p:txBody>
          <a:bodyPr/>
          <a:lstStyle/>
          <a:p>
            <a:fld id="{D422FC61-DC4F-4A7A-8E25-287EAA134E89}" type="slidenum">
              <a:rPr lang="nl-NL" smtClean="0"/>
              <a:t>13</a:t>
            </a:fld>
            <a:endParaRPr lang="nl-NL"/>
          </a:p>
        </p:txBody>
      </p:sp>
    </p:spTree>
    <p:extLst>
      <p:ext uri="{BB962C8B-B14F-4D97-AF65-F5344CB8AC3E}">
        <p14:creationId xmlns:p14="http://schemas.microsoft.com/office/powerpoint/2010/main" val="1757257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Filmpje (maatschappijleer ) met uitleg over </a:t>
            </a:r>
            <a:r>
              <a:rPr lang="nl-NL" dirty="0" err="1"/>
              <a:t>socalisatie</a:t>
            </a:r>
            <a:r>
              <a:rPr lang="nl-NL" dirty="0"/>
              <a:t>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88854-0961-4980-B174-63C8B4E2EB7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0439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43E239-7218-C953-EEEE-CA6D7C564E6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CA24784-1AFF-4A45-6501-604006DA29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56DE7B9-63CD-2F07-D94D-C4F360B82674}"/>
              </a:ext>
            </a:extLst>
          </p:cNvPr>
          <p:cNvSpPr>
            <a:spLocks noGrp="1"/>
          </p:cNvSpPr>
          <p:nvPr>
            <p:ph type="dt" sz="half" idx="10"/>
          </p:nvPr>
        </p:nvSpPr>
        <p:spPr/>
        <p:txBody>
          <a:bodyPr/>
          <a:lstStyle/>
          <a:p>
            <a:fld id="{D8018A38-3B9B-4ED4-BC3B-DC0C2C32828F}" type="datetimeFigureOut">
              <a:rPr lang="nl-NL" smtClean="0"/>
              <a:t>19-3-2023</a:t>
            </a:fld>
            <a:endParaRPr lang="nl-NL"/>
          </a:p>
        </p:txBody>
      </p:sp>
      <p:sp>
        <p:nvSpPr>
          <p:cNvPr id="5" name="Tijdelijke aanduiding voor voettekst 4">
            <a:extLst>
              <a:ext uri="{FF2B5EF4-FFF2-40B4-BE49-F238E27FC236}">
                <a16:creationId xmlns:a16="http://schemas.microsoft.com/office/drawing/2014/main" id="{69FB2580-73C2-3666-AF03-F3EAA7F67C4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E55451B-223C-138D-6237-F0BA383B3A89}"/>
              </a:ext>
            </a:extLst>
          </p:cNvPr>
          <p:cNvSpPr>
            <a:spLocks noGrp="1"/>
          </p:cNvSpPr>
          <p:nvPr>
            <p:ph type="sldNum" sz="quarter" idx="12"/>
          </p:nvPr>
        </p:nvSpPr>
        <p:spPr/>
        <p:txBody>
          <a:bodyPr/>
          <a:lstStyle/>
          <a:p>
            <a:fld id="{36757CCA-D1FD-4AD1-BEB0-DD2D4A5F6ECE}" type="slidenum">
              <a:rPr lang="nl-NL" smtClean="0"/>
              <a:t>‹nr.›</a:t>
            </a:fld>
            <a:endParaRPr lang="nl-NL"/>
          </a:p>
        </p:txBody>
      </p:sp>
    </p:spTree>
    <p:extLst>
      <p:ext uri="{BB962C8B-B14F-4D97-AF65-F5344CB8AC3E}">
        <p14:creationId xmlns:p14="http://schemas.microsoft.com/office/powerpoint/2010/main" val="149640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E267BF-B249-44C5-C975-5D2C4825C9F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4894465-CAAA-C3C6-2324-140DA16F8E4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133382C-A6BF-9B00-D7A0-0A5703CC0BB5}"/>
              </a:ext>
            </a:extLst>
          </p:cNvPr>
          <p:cNvSpPr>
            <a:spLocks noGrp="1"/>
          </p:cNvSpPr>
          <p:nvPr>
            <p:ph type="dt" sz="half" idx="10"/>
          </p:nvPr>
        </p:nvSpPr>
        <p:spPr/>
        <p:txBody>
          <a:bodyPr/>
          <a:lstStyle/>
          <a:p>
            <a:fld id="{D8018A38-3B9B-4ED4-BC3B-DC0C2C32828F}" type="datetimeFigureOut">
              <a:rPr lang="nl-NL" smtClean="0"/>
              <a:t>19-3-2023</a:t>
            </a:fld>
            <a:endParaRPr lang="nl-NL"/>
          </a:p>
        </p:txBody>
      </p:sp>
      <p:sp>
        <p:nvSpPr>
          <p:cNvPr id="5" name="Tijdelijke aanduiding voor voettekst 4">
            <a:extLst>
              <a:ext uri="{FF2B5EF4-FFF2-40B4-BE49-F238E27FC236}">
                <a16:creationId xmlns:a16="http://schemas.microsoft.com/office/drawing/2014/main" id="{5D91A5E4-3754-E342-5C40-889469F7D3A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D28C8E3-1C85-54C2-918F-345D262099FC}"/>
              </a:ext>
            </a:extLst>
          </p:cNvPr>
          <p:cNvSpPr>
            <a:spLocks noGrp="1"/>
          </p:cNvSpPr>
          <p:nvPr>
            <p:ph type="sldNum" sz="quarter" idx="12"/>
          </p:nvPr>
        </p:nvSpPr>
        <p:spPr/>
        <p:txBody>
          <a:bodyPr/>
          <a:lstStyle/>
          <a:p>
            <a:fld id="{36757CCA-D1FD-4AD1-BEB0-DD2D4A5F6ECE}" type="slidenum">
              <a:rPr lang="nl-NL" smtClean="0"/>
              <a:t>‹nr.›</a:t>
            </a:fld>
            <a:endParaRPr lang="nl-NL"/>
          </a:p>
        </p:txBody>
      </p:sp>
    </p:spTree>
    <p:extLst>
      <p:ext uri="{BB962C8B-B14F-4D97-AF65-F5344CB8AC3E}">
        <p14:creationId xmlns:p14="http://schemas.microsoft.com/office/powerpoint/2010/main" val="98143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D7E7615-FED1-E89F-0636-ECAA5BBE670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8BD4227-6B21-FCD3-CC9A-273D873BFE0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6109BC6-E540-1CC1-149E-9EF45AC418AE}"/>
              </a:ext>
            </a:extLst>
          </p:cNvPr>
          <p:cNvSpPr>
            <a:spLocks noGrp="1"/>
          </p:cNvSpPr>
          <p:nvPr>
            <p:ph type="dt" sz="half" idx="10"/>
          </p:nvPr>
        </p:nvSpPr>
        <p:spPr/>
        <p:txBody>
          <a:bodyPr/>
          <a:lstStyle/>
          <a:p>
            <a:fld id="{D8018A38-3B9B-4ED4-BC3B-DC0C2C32828F}" type="datetimeFigureOut">
              <a:rPr lang="nl-NL" smtClean="0"/>
              <a:t>19-3-2023</a:t>
            </a:fld>
            <a:endParaRPr lang="nl-NL"/>
          </a:p>
        </p:txBody>
      </p:sp>
      <p:sp>
        <p:nvSpPr>
          <p:cNvPr id="5" name="Tijdelijke aanduiding voor voettekst 4">
            <a:extLst>
              <a:ext uri="{FF2B5EF4-FFF2-40B4-BE49-F238E27FC236}">
                <a16:creationId xmlns:a16="http://schemas.microsoft.com/office/drawing/2014/main" id="{7C7497FF-8C47-5CAF-99E6-1787890296D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56DF5A5-C89C-7614-FD3B-E6B4F40C7F93}"/>
              </a:ext>
            </a:extLst>
          </p:cNvPr>
          <p:cNvSpPr>
            <a:spLocks noGrp="1"/>
          </p:cNvSpPr>
          <p:nvPr>
            <p:ph type="sldNum" sz="quarter" idx="12"/>
          </p:nvPr>
        </p:nvSpPr>
        <p:spPr/>
        <p:txBody>
          <a:bodyPr/>
          <a:lstStyle/>
          <a:p>
            <a:fld id="{36757CCA-D1FD-4AD1-BEB0-DD2D4A5F6ECE}" type="slidenum">
              <a:rPr lang="nl-NL" smtClean="0"/>
              <a:t>‹nr.›</a:t>
            </a:fld>
            <a:endParaRPr lang="nl-NL"/>
          </a:p>
        </p:txBody>
      </p:sp>
    </p:spTree>
    <p:extLst>
      <p:ext uri="{BB962C8B-B14F-4D97-AF65-F5344CB8AC3E}">
        <p14:creationId xmlns:p14="http://schemas.microsoft.com/office/powerpoint/2010/main" val="2537366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9DA80D-8506-5E9C-2F9C-70E25E8B4EB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532C1FE-E680-724A-9E7F-E64555EE102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014E304-A14B-DF57-65D2-9CC2829F0AE0}"/>
              </a:ext>
            </a:extLst>
          </p:cNvPr>
          <p:cNvSpPr>
            <a:spLocks noGrp="1"/>
          </p:cNvSpPr>
          <p:nvPr>
            <p:ph type="dt" sz="half" idx="10"/>
          </p:nvPr>
        </p:nvSpPr>
        <p:spPr/>
        <p:txBody>
          <a:bodyPr/>
          <a:lstStyle/>
          <a:p>
            <a:fld id="{D8018A38-3B9B-4ED4-BC3B-DC0C2C32828F}" type="datetimeFigureOut">
              <a:rPr lang="nl-NL" smtClean="0"/>
              <a:t>19-3-2023</a:t>
            </a:fld>
            <a:endParaRPr lang="nl-NL"/>
          </a:p>
        </p:txBody>
      </p:sp>
      <p:sp>
        <p:nvSpPr>
          <p:cNvPr id="5" name="Tijdelijke aanduiding voor voettekst 4">
            <a:extLst>
              <a:ext uri="{FF2B5EF4-FFF2-40B4-BE49-F238E27FC236}">
                <a16:creationId xmlns:a16="http://schemas.microsoft.com/office/drawing/2014/main" id="{238D76F8-F6A2-5F54-478A-9324213F82B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564459D-FCA4-F8E6-1914-0D6BFE5BB691}"/>
              </a:ext>
            </a:extLst>
          </p:cNvPr>
          <p:cNvSpPr>
            <a:spLocks noGrp="1"/>
          </p:cNvSpPr>
          <p:nvPr>
            <p:ph type="sldNum" sz="quarter" idx="12"/>
          </p:nvPr>
        </p:nvSpPr>
        <p:spPr/>
        <p:txBody>
          <a:bodyPr/>
          <a:lstStyle/>
          <a:p>
            <a:fld id="{36757CCA-D1FD-4AD1-BEB0-DD2D4A5F6ECE}" type="slidenum">
              <a:rPr lang="nl-NL" smtClean="0"/>
              <a:t>‹nr.›</a:t>
            </a:fld>
            <a:endParaRPr lang="nl-NL"/>
          </a:p>
        </p:txBody>
      </p:sp>
    </p:spTree>
    <p:extLst>
      <p:ext uri="{BB962C8B-B14F-4D97-AF65-F5344CB8AC3E}">
        <p14:creationId xmlns:p14="http://schemas.microsoft.com/office/powerpoint/2010/main" val="2011288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3BC5D9-6211-8ECC-B4FC-44F6D367A8C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58B192D-240B-6F93-1859-DEA5CDDC15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B0FA328-7F6F-1EA8-2226-3A62D7AAF331}"/>
              </a:ext>
            </a:extLst>
          </p:cNvPr>
          <p:cNvSpPr>
            <a:spLocks noGrp="1"/>
          </p:cNvSpPr>
          <p:nvPr>
            <p:ph type="dt" sz="half" idx="10"/>
          </p:nvPr>
        </p:nvSpPr>
        <p:spPr/>
        <p:txBody>
          <a:bodyPr/>
          <a:lstStyle/>
          <a:p>
            <a:fld id="{D8018A38-3B9B-4ED4-BC3B-DC0C2C32828F}" type="datetimeFigureOut">
              <a:rPr lang="nl-NL" smtClean="0"/>
              <a:t>19-3-2023</a:t>
            </a:fld>
            <a:endParaRPr lang="nl-NL"/>
          </a:p>
        </p:txBody>
      </p:sp>
      <p:sp>
        <p:nvSpPr>
          <p:cNvPr id="5" name="Tijdelijke aanduiding voor voettekst 4">
            <a:extLst>
              <a:ext uri="{FF2B5EF4-FFF2-40B4-BE49-F238E27FC236}">
                <a16:creationId xmlns:a16="http://schemas.microsoft.com/office/drawing/2014/main" id="{D27F8A60-0B4F-F82C-A498-7C74EB5A259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12A412E-1AE0-A2D2-6A91-A954D829AE12}"/>
              </a:ext>
            </a:extLst>
          </p:cNvPr>
          <p:cNvSpPr>
            <a:spLocks noGrp="1"/>
          </p:cNvSpPr>
          <p:nvPr>
            <p:ph type="sldNum" sz="quarter" idx="12"/>
          </p:nvPr>
        </p:nvSpPr>
        <p:spPr/>
        <p:txBody>
          <a:bodyPr/>
          <a:lstStyle/>
          <a:p>
            <a:fld id="{36757CCA-D1FD-4AD1-BEB0-DD2D4A5F6ECE}" type="slidenum">
              <a:rPr lang="nl-NL" smtClean="0"/>
              <a:t>‹nr.›</a:t>
            </a:fld>
            <a:endParaRPr lang="nl-NL"/>
          </a:p>
        </p:txBody>
      </p:sp>
    </p:spTree>
    <p:extLst>
      <p:ext uri="{BB962C8B-B14F-4D97-AF65-F5344CB8AC3E}">
        <p14:creationId xmlns:p14="http://schemas.microsoft.com/office/powerpoint/2010/main" val="1516510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B54D92-FBCD-70B7-2628-6464E1126B5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03B944F-AC1A-E3CF-D4BE-5898A71F7C4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D1C2AB1-1A0C-5AE2-68BC-F1BFA5AAB84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15A9950-DCCB-2E53-D824-9B194B6E8443}"/>
              </a:ext>
            </a:extLst>
          </p:cNvPr>
          <p:cNvSpPr>
            <a:spLocks noGrp="1"/>
          </p:cNvSpPr>
          <p:nvPr>
            <p:ph type="dt" sz="half" idx="10"/>
          </p:nvPr>
        </p:nvSpPr>
        <p:spPr/>
        <p:txBody>
          <a:bodyPr/>
          <a:lstStyle/>
          <a:p>
            <a:fld id="{D8018A38-3B9B-4ED4-BC3B-DC0C2C32828F}" type="datetimeFigureOut">
              <a:rPr lang="nl-NL" smtClean="0"/>
              <a:t>19-3-2023</a:t>
            </a:fld>
            <a:endParaRPr lang="nl-NL"/>
          </a:p>
        </p:txBody>
      </p:sp>
      <p:sp>
        <p:nvSpPr>
          <p:cNvPr id="6" name="Tijdelijke aanduiding voor voettekst 5">
            <a:extLst>
              <a:ext uri="{FF2B5EF4-FFF2-40B4-BE49-F238E27FC236}">
                <a16:creationId xmlns:a16="http://schemas.microsoft.com/office/drawing/2014/main" id="{28303406-1544-041E-492B-C1A45C096D9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5AB2284-1E0E-7314-ACA2-E29CAE33AFC6}"/>
              </a:ext>
            </a:extLst>
          </p:cNvPr>
          <p:cNvSpPr>
            <a:spLocks noGrp="1"/>
          </p:cNvSpPr>
          <p:nvPr>
            <p:ph type="sldNum" sz="quarter" idx="12"/>
          </p:nvPr>
        </p:nvSpPr>
        <p:spPr/>
        <p:txBody>
          <a:bodyPr/>
          <a:lstStyle/>
          <a:p>
            <a:fld id="{36757CCA-D1FD-4AD1-BEB0-DD2D4A5F6ECE}" type="slidenum">
              <a:rPr lang="nl-NL" smtClean="0"/>
              <a:t>‹nr.›</a:t>
            </a:fld>
            <a:endParaRPr lang="nl-NL"/>
          </a:p>
        </p:txBody>
      </p:sp>
    </p:spTree>
    <p:extLst>
      <p:ext uri="{BB962C8B-B14F-4D97-AF65-F5344CB8AC3E}">
        <p14:creationId xmlns:p14="http://schemas.microsoft.com/office/powerpoint/2010/main" val="4226943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057326-D0A1-09AB-2920-8B758B0E716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87531A1-E51D-178F-46FB-3A555C0A59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C427BFA-5556-D85B-5A8D-3F4BE09372C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D93478A-9C88-127C-8D7C-533477ED82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B4AB5DD-7C7F-B198-067F-2A0774BA11C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7089341-0620-1FC5-50CF-6A23B5E286EE}"/>
              </a:ext>
            </a:extLst>
          </p:cNvPr>
          <p:cNvSpPr>
            <a:spLocks noGrp="1"/>
          </p:cNvSpPr>
          <p:nvPr>
            <p:ph type="dt" sz="half" idx="10"/>
          </p:nvPr>
        </p:nvSpPr>
        <p:spPr/>
        <p:txBody>
          <a:bodyPr/>
          <a:lstStyle/>
          <a:p>
            <a:fld id="{D8018A38-3B9B-4ED4-BC3B-DC0C2C32828F}" type="datetimeFigureOut">
              <a:rPr lang="nl-NL" smtClean="0"/>
              <a:t>19-3-2023</a:t>
            </a:fld>
            <a:endParaRPr lang="nl-NL"/>
          </a:p>
        </p:txBody>
      </p:sp>
      <p:sp>
        <p:nvSpPr>
          <p:cNvPr id="8" name="Tijdelijke aanduiding voor voettekst 7">
            <a:extLst>
              <a:ext uri="{FF2B5EF4-FFF2-40B4-BE49-F238E27FC236}">
                <a16:creationId xmlns:a16="http://schemas.microsoft.com/office/drawing/2014/main" id="{1D357409-AD28-5456-D14F-39CB8C8760D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E39E00D-4816-8EE7-08BF-A6406FB60894}"/>
              </a:ext>
            </a:extLst>
          </p:cNvPr>
          <p:cNvSpPr>
            <a:spLocks noGrp="1"/>
          </p:cNvSpPr>
          <p:nvPr>
            <p:ph type="sldNum" sz="quarter" idx="12"/>
          </p:nvPr>
        </p:nvSpPr>
        <p:spPr/>
        <p:txBody>
          <a:bodyPr/>
          <a:lstStyle/>
          <a:p>
            <a:fld id="{36757CCA-D1FD-4AD1-BEB0-DD2D4A5F6ECE}" type="slidenum">
              <a:rPr lang="nl-NL" smtClean="0"/>
              <a:t>‹nr.›</a:t>
            </a:fld>
            <a:endParaRPr lang="nl-NL"/>
          </a:p>
        </p:txBody>
      </p:sp>
    </p:spTree>
    <p:extLst>
      <p:ext uri="{BB962C8B-B14F-4D97-AF65-F5344CB8AC3E}">
        <p14:creationId xmlns:p14="http://schemas.microsoft.com/office/powerpoint/2010/main" val="4116058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4C6A08-856D-E0B3-635F-65E57D48621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70BED2E-A0E2-09B8-BD69-A20C62E53E04}"/>
              </a:ext>
            </a:extLst>
          </p:cNvPr>
          <p:cNvSpPr>
            <a:spLocks noGrp="1"/>
          </p:cNvSpPr>
          <p:nvPr>
            <p:ph type="dt" sz="half" idx="10"/>
          </p:nvPr>
        </p:nvSpPr>
        <p:spPr/>
        <p:txBody>
          <a:bodyPr/>
          <a:lstStyle/>
          <a:p>
            <a:fld id="{D8018A38-3B9B-4ED4-BC3B-DC0C2C32828F}" type="datetimeFigureOut">
              <a:rPr lang="nl-NL" smtClean="0"/>
              <a:t>19-3-2023</a:t>
            </a:fld>
            <a:endParaRPr lang="nl-NL"/>
          </a:p>
        </p:txBody>
      </p:sp>
      <p:sp>
        <p:nvSpPr>
          <p:cNvPr id="4" name="Tijdelijke aanduiding voor voettekst 3">
            <a:extLst>
              <a:ext uri="{FF2B5EF4-FFF2-40B4-BE49-F238E27FC236}">
                <a16:creationId xmlns:a16="http://schemas.microsoft.com/office/drawing/2014/main" id="{8EE75CF3-28FE-EA78-9FD4-D8197378564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F69F0C0-0390-5BC6-ED71-E72C57B7D7D3}"/>
              </a:ext>
            </a:extLst>
          </p:cNvPr>
          <p:cNvSpPr>
            <a:spLocks noGrp="1"/>
          </p:cNvSpPr>
          <p:nvPr>
            <p:ph type="sldNum" sz="quarter" idx="12"/>
          </p:nvPr>
        </p:nvSpPr>
        <p:spPr/>
        <p:txBody>
          <a:bodyPr/>
          <a:lstStyle/>
          <a:p>
            <a:fld id="{36757CCA-D1FD-4AD1-BEB0-DD2D4A5F6ECE}" type="slidenum">
              <a:rPr lang="nl-NL" smtClean="0"/>
              <a:t>‹nr.›</a:t>
            </a:fld>
            <a:endParaRPr lang="nl-NL"/>
          </a:p>
        </p:txBody>
      </p:sp>
    </p:spTree>
    <p:extLst>
      <p:ext uri="{BB962C8B-B14F-4D97-AF65-F5344CB8AC3E}">
        <p14:creationId xmlns:p14="http://schemas.microsoft.com/office/powerpoint/2010/main" val="3430802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6412D32-B276-84CC-776B-E1F8B1EF93AC}"/>
              </a:ext>
            </a:extLst>
          </p:cNvPr>
          <p:cNvSpPr>
            <a:spLocks noGrp="1"/>
          </p:cNvSpPr>
          <p:nvPr>
            <p:ph type="dt" sz="half" idx="10"/>
          </p:nvPr>
        </p:nvSpPr>
        <p:spPr/>
        <p:txBody>
          <a:bodyPr/>
          <a:lstStyle/>
          <a:p>
            <a:fld id="{D8018A38-3B9B-4ED4-BC3B-DC0C2C32828F}" type="datetimeFigureOut">
              <a:rPr lang="nl-NL" smtClean="0"/>
              <a:t>19-3-2023</a:t>
            </a:fld>
            <a:endParaRPr lang="nl-NL"/>
          </a:p>
        </p:txBody>
      </p:sp>
      <p:sp>
        <p:nvSpPr>
          <p:cNvPr id="3" name="Tijdelijke aanduiding voor voettekst 2">
            <a:extLst>
              <a:ext uri="{FF2B5EF4-FFF2-40B4-BE49-F238E27FC236}">
                <a16:creationId xmlns:a16="http://schemas.microsoft.com/office/drawing/2014/main" id="{9367E7E7-5DCC-722E-73BB-EC7B3E659D1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A0EE6D3-C335-B336-BC65-3F4F6FA0F163}"/>
              </a:ext>
            </a:extLst>
          </p:cNvPr>
          <p:cNvSpPr>
            <a:spLocks noGrp="1"/>
          </p:cNvSpPr>
          <p:nvPr>
            <p:ph type="sldNum" sz="quarter" idx="12"/>
          </p:nvPr>
        </p:nvSpPr>
        <p:spPr/>
        <p:txBody>
          <a:bodyPr/>
          <a:lstStyle/>
          <a:p>
            <a:fld id="{36757CCA-D1FD-4AD1-BEB0-DD2D4A5F6ECE}" type="slidenum">
              <a:rPr lang="nl-NL" smtClean="0"/>
              <a:t>‹nr.›</a:t>
            </a:fld>
            <a:endParaRPr lang="nl-NL"/>
          </a:p>
        </p:txBody>
      </p:sp>
    </p:spTree>
    <p:extLst>
      <p:ext uri="{BB962C8B-B14F-4D97-AF65-F5344CB8AC3E}">
        <p14:creationId xmlns:p14="http://schemas.microsoft.com/office/powerpoint/2010/main" val="4041477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BB214A-BC0A-D6F0-4B04-33812CB32A0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8D8BB26-329F-CA5D-1579-65EBDF3B73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D252B35-00B0-5F2E-BEA7-B36483E69B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8291675-FA66-9436-0757-7F0FD515F1F6}"/>
              </a:ext>
            </a:extLst>
          </p:cNvPr>
          <p:cNvSpPr>
            <a:spLocks noGrp="1"/>
          </p:cNvSpPr>
          <p:nvPr>
            <p:ph type="dt" sz="half" idx="10"/>
          </p:nvPr>
        </p:nvSpPr>
        <p:spPr/>
        <p:txBody>
          <a:bodyPr/>
          <a:lstStyle/>
          <a:p>
            <a:fld id="{D8018A38-3B9B-4ED4-BC3B-DC0C2C32828F}" type="datetimeFigureOut">
              <a:rPr lang="nl-NL" smtClean="0"/>
              <a:t>19-3-2023</a:t>
            </a:fld>
            <a:endParaRPr lang="nl-NL"/>
          </a:p>
        </p:txBody>
      </p:sp>
      <p:sp>
        <p:nvSpPr>
          <p:cNvPr id="6" name="Tijdelijke aanduiding voor voettekst 5">
            <a:extLst>
              <a:ext uri="{FF2B5EF4-FFF2-40B4-BE49-F238E27FC236}">
                <a16:creationId xmlns:a16="http://schemas.microsoft.com/office/drawing/2014/main" id="{6A8022B6-102F-99FE-BBF4-873487A7EC6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8FB6F1D-E923-2B4C-441D-1372502064AB}"/>
              </a:ext>
            </a:extLst>
          </p:cNvPr>
          <p:cNvSpPr>
            <a:spLocks noGrp="1"/>
          </p:cNvSpPr>
          <p:nvPr>
            <p:ph type="sldNum" sz="quarter" idx="12"/>
          </p:nvPr>
        </p:nvSpPr>
        <p:spPr/>
        <p:txBody>
          <a:bodyPr/>
          <a:lstStyle/>
          <a:p>
            <a:fld id="{36757CCA-D1FD-4AD1-BEB0-DD2D4A5F6ECE}" type="slidenum">
              <a:rPr lang="nl-NL" smtClean="0"/>
              <a:t>‹nr.›</a:t>
            </a:fld>
            <a:endParaRPr lang="nl-NL"/>
          </a:p>
        </p:txBody>
      </p:sp>
    </p:spTree>
    <p:extLst>
      <p:ext uri="{BB962C8B-B14F-4D97-AF65-F5344CB8AC3E}">
        <p14:creationId xmlns:p14="http://schemas.microsoft.com/office/powerpoint/2010/main" val="709976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E0C28-38AC-B20B-115B-7095D2D5BB6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6836E76-92BA-E562-6CDA-E38CA29295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EC12E30-5C9C-8163-B410-30CDD10FBF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B08650C-4776-BC7F-3258-3525A71AEE4B}"/>
              </a:ext>
            </a:extLst>
          </p:cNvPr>
          <p:cNvSpPr>
            <a:spLocks noGrp="1"/>
          </p:cNvSpPr>
          <p:nvPr>
            <p:ph type="dt" sz="half" idx="10"/>
          </p:nvPr>
        </p:nvSpPr>
        <p:spPr/>
        <p:txBody>
          <a:bodyPr/>
          <a:lstStyle/>
          <a:p>
            <a:fld id="{D8018A38-3B9B-4ED4-BC3B-DC0C2C32828F}" type="datetimeFigureOut">
              <a:rPr lang="nl-NL" smtClean="0"/>
              <a:t>19-3-2023</a:t>
            </a:fld>
            <a:endParaRPr lang="nl-NL"/>
          </a:p>
        </p:txBody>
      </p:sp>
      <p:sp>
        <p:nvSpPr>
          <p:cNvPr id="6" name="Tijdelijke aanduiding voor voettekst 5">
            <a:extLst>
              <a:ext uri="{FF2B5EF4-FFF2-40B4-BE49-F238E27FC236}">
                <a16:creationId xmlns:a16="http://schemas.microsoft.com/office/drawing/2014/main" id="{130A79A8-6AD1-0C8B-F32A-4D74067631A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B9E8C62-B2CA-1718-029B-C65CCC7B8793}"/>
              </a:ext>
            </a:extLst>
          </p:cNvPr>
          <p:cNvSpPr>
            <a:spLocks noGrp="1"/>
          </p:cNvSpPr>
          <p:nvPr>
            <p:ph type="sldNum" sz="quarter" idx="12"/>
          </p:nvPr>
        </p:nvSpPr>
        <p:spPr/>
        <p:txBody>
          <a:bodyPr/>
          <a:lstStyle/>
          <a:p>
            <a:fld id="{36757CCA-D1FD-4AD1-BEB0-DD2D4A5F6ECE}" type="slidenum">
              <a:rPr lang="nl-NL" smtClean="0"/>
              <a:t>‹nr.›</a:t>
            </a:fld>
            <a:endParaRPr lang="nl-NL"/>
          </a:p>
        </p:txBody>
      </p:sp>
    </p:spTree>
    <p:extLst>
      <p:ext uri="{BB962C8B-B14F-4D97-AF65-F5344CB8AC3E}">
        <p14:creationId xmlns:p14="http://schemas.microsoft.com/office/powerpoint/2010/main" val="1636604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B0EC26F-AF24-E9C7-5C61-A34F52977D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75DAC82-6ACB-572D-4A52-5F91875ED4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46F2B87-7124-1206-E9FF-36B8338B1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18A38-3B9B-4ED4-BC3B-DC0C2C32828F}" type="datetimeFigureOut">
              <a:rPr lang="nl-NL" smtClean="0"/>
              <a:t>19-3-2023</a:t>
            </a:fld>
            <a:endParaRPr lang="nl-NL"/>
          </a:p>
        </p:txBody>
      </p:sp>
      <p:sp>
        <p:nvSpPr>
          <p:cNvPr id="5" name="Tijdelijke aanduiding voor voettekst 4">
            <a:extLst>
              <a:ext uri="{FF2B5EF4-FFF2-40B4-BE49-F238E27FC236}">
                <a16:creationId xmlns:a16="http://schemas.microsoft.com/office/drawing/2014/main" id="{8204E8DB-3757-9192-F33F-B32EFA26E0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A1AD7D1-8668-998C-42C1-9645AF5E82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57CCA-D1FD-4AD1-BEB0-DD2D4A5F6ECE}" type="slidenum">
              <a:rPr lang="nl-NL" smtClean="0"/>
              <a:t>‹nr.›</a:t>
            </a:fld>
            <a:endParaRPr lang="nl-NL"/>
          </a:p>
        </p:txBody>
      </p:sp>
    </p:spTree>
    <p:extLst>
      <p:ext uri="{BB962C8B-B14F-4D97-AF65-F5344CB8AC3E}">
        <p14:creationId xmlns:p14="http://schemas.microsoft.com/office/powerpoint/2010/main" val="1244097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www.movisie.nl/sites/movisie.nl/files/2020-11/Movisies%20NO.3%202020%20FB3.pdf"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2aExL8sVSYE?feature=oembed"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EE64EFB-67A6-CD0F-EA8D-2ECF8AB165AF}"/>
              </a:ext>
            </a:extLst>
          </p:cNvPr>
          <p:cNvSpPr>
            <a:spLocks noGrp="1"/>
          </p:cNvSpPr>
          <p:nvPr>
            <p:ph type="ctrTitle"/>
          </p:nvPr>
        </p:nvSpPr>
        <p:spPr>
          <a:xfrm>
            <a:off x="6590662" y="4267832"/>
            <a:ext cx="4805996" cy="1297115"/>
          </a:xfrm>
        </p:spPr>
        <p:txBody>
          <a:bodyPr anchor="t">
            <a:normAutofit/>
          </a:bodyPr>
          <a:lstStyle/>
          <a:p>
            <a:pPr algn="l"/>
            <a:r>
              <a:rPr lang="nl-NL" sz="4000">
                <a:solidFill>
                  <a:schemeClr val="tx2"/>
                </a:solidFill>
              </a:rPr>
              <a:t>Stad en wijk</a:t>
            </a:r>
          </a:p>
        </p:txBody>
      </p:sp>
      <p:sp>
        <p:nvSpPr>
          <p:cNvPr id="3" name="Ondertitel 2">
            <a:extLst>
              <a:ext uri="{FF2B5EF4-FFF2-40B4-BE49-F238E27FC236}">
                <a16:creationId xmlns:a16="http://schemas.microsoft.com/office/drawing/2014/main" id="{73DBD8DB-26DD-1303-D766-AF6FB89C294E}"/>
              </a:ext>
            </a:extLst>
          </p:cNvPr>
          <p:cNvSpPr>
            <a:spLocks noGrp="1"/>
          </p:cNvSpPr>
          <p:nvPr>
            <p:ph type="subTitle" idx="1"/>
          </p:nvPr>
        </p:nvSpPr>
        <p:spPr>
          <a:xfrm>
            <a:off x="6590966" y="3428999"/>
            <a:ext cx="4805691" cy="838831"/>
          </a:xfrm>
        </p:spPr>
        <p:txBody>
          <a:bodyPr anchor="b">
            <a:normAutofit/>
          </a:bodyPr>
          <a:lstStyle/>
          <a:p>
            <a:pPr algn="l"/>
            <a:r>
              <a:rPr lang="nl-NL" sz="2000">
                <a:solidFill>
                  <a:schemeClr val="tx2"/>
                </a:solidFill>
              </a:rPr>
              <a:t>Leerjaar 2 periode 3, les </a:t>
            </a:r>
          </a:p>
        </p:txBody>
      </p:sp>
      <p:pic>
        <p:nvPicPr>
          <p:cNvPr id="7" name="Graphic 6" descr="Stad">
            <a:extLst>
              <a:ext uri="{FF2B5EF4-FFF2-40B4-BE49-F238E27FC236}">
                <a16:creationId xmlns:a16="http://schemas.microsoft.com/office/drawing/2014/main" id="{13126704-BAF6-4748-3A50-F3DAE11668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91886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272827-1EC9-474D-93C3-6EE75C055B11}"/>
              </a:ext>
            </a:extLst>
          </p:cNvPr>
          <p:cNvSpPr>
            <a:spLocks noGrp="1"/>
          </p:cNvSpPr>
          <p:nvPr>
            <p:ph type="title"/>
          </p:nvPr>
        </p:nvSpPr>
        <p:spPr/>
        <p:txBody>
          <a:bodyPr/>
          <a:lstStyle/>
          <a:p>
            <a:r>
              <a:rPr lang="nl-NL" dirty="0"/>
              <a:t>Uit onderzoek blijkt: </a:t>
            </a:r>
          </a:p>
        </p:txBody>
      </p:sp>
      <p:pic>
        <p:nvPicPr>
          <p:cNvPr id="4" name="Afbeelding 3">
            <a:extLst>
              <a:ext uri="{FF2B5EF4-FFF2-40B4-BE49-F238E27FC236}">
                <a16:creationId xmlns:a16="http://schemas.microsoft.com/office/drawing/2014/main" id="{5D9A0E74-CA63-469F-893F-360F3510E706}"/>
              </a:ext>
            </a:extLst>
          </p:cNvPr>
          <p:cNvPicPr>
            <a:picLocks noChangeAspect="1"/>
          </p:cNvPicPr>
          <p:nvPr/>
        </p:nvPicPr>
        <p:blipFill rotWithShape="1">
          <a:blip r:embed="rId2"/>
          <a:srcRect l="33393" t="31590" r="9554" b="20317"/>
          <a:stretch/>
        </p:blipFill>
        <p:spPr>
          <a:xfrm>
            <a:off x="838200" y="1567543"/>
            <a:ext cx="8632374" cy="40930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kstvak 5">
            <a:extLst>
              <a:ext uri="{FF2B5EF4-FFF2-40B4-BE49-F238E27FC236}">
                <a16:creationId xmlns:a16="http://schemas.microsoft.com/office/drawing/2014/main" id="{3039D5B5-AC8A-491F-838B-381AA0BC6434}"/>
              </a:ext>
            </a:extLst>
          </p:cNvPr>
          <p:cNvSpPr txBox="1"/>
          <p:nvPr/>
        </p:nvSpPr>
        <p:spPr>
          <a:xfrm>
            <a:off x="533400" y="6123543"/>
            <a:ext cx="1030877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file:///C:/Users/PCU/Downloads/P5_rapport_dbouchtoubi_4139208_1.pdf</a:t>
            </a:r>
          </a:p>
        </p:txBody>
      </p:sp>
    </p:spTree>
    <p:extLst>
      <p:ext uri="{BB962C8B-B14F-4D97-AF65-F5344CB8AC3E}">
        <p14:creationId xmlns:p14="http://schemas.microsoft.com/office/powerpoint/2010/main" val="109056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7B5B89-D514-48E2-B791-7CDF20D0EFF7}"/>
              </a:ext>
            </a:extLst>
          </p:cNvPr>
          <p:cNvSpPr>
            <a:spLocks noGrp="1"/>
          </p:cNvSpPr>
          <p:nvPr>
            <p:ph type="title"/>
          </p:nvPr>
        </p:nvSpPr>
        <p:spPr/>
        <p:txBody>
          <a:bodyPr/>
          <a:lstStyle/>
          <a:p>
            <a:r>
              <a:rPr lang="nl-NL" dirty="0"/>
              <a:t>Hoe dan?</a:t>
            </a:r>
          </a:p>
        </p:txBody>
      </p:sp>
      <p:sp>
        <p:nvSpPr>
          <p:cNvPr id="4" name="Tekstvak 3">
            <a:extLst>
              <a:ext uri="{FF2B5EF4-FFF2-40B4-BE49-F238E27FC236}">
                <a16:creationId xmlns:a16="http://schemas.microsoft.com/office/drawing/2014/main" id="{D6A4161F-C46D-47EC-87B6-400D88000394}"/>
              </a:ext>
            </a:extLst>
          </p:cNvPr>
          <p:cNvSpPr txBox="1"/>
          <p:nvPr/>
        </p:nvSpPr>
        <p:spPr>
          <a:xfrm>
            <a:off x="838199" y="1832206"/>
            <a:ext cx="949234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https://www.movisie.nl/sites/movisie.nl/files/2020-11/Movisies%20NO.3%202020%20FB3.pdf</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 name="Tekstvak 4">
            <a:extLst>
              <a:ext uri="{FF2B5EF4-FFF2-40B4-BE49-F238E27FC236}">
                <a16:creationId xmlns:a16="http://schemas.microsoft.com/office/drawing/2014/main" id="{9D52B676-516E-4981-99BA-FB33F5A1F08B}"/>
              </a:ext>
            </a:extLst>
          </p:cNvPr>
          <p:cNvSpPr txBox="1"/>
          <p:nvPr/>
        </p:nvSpPr>
        <p:spPr>
          <a:xfrm>
            <a:off x="838199" y="2644170"/>
            <a:ext cx="1051559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4472C4"/>
                </a:solidFill>
                <a:effectLst/>
                <a:uLnTx/>
                <a:uFillTx/>
                <a:latin typeface="Calibri" panose="020F0502020204030204"/>
                <a:ea typeface="+mn-ea"/>
                <a:cs typeface="+mn-cs"/>
              </a:rPr>
              <a:t>Lees het artikel met Jan Hamming dat op wiki bij les5 staat.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4472C4"/>
                </a:solidFill>
                <a:effectLst/>
                <a:uLnTx/>
                <a:uFillTx/>
                <a:latin typeface="Calibri" panose="020F0502020204030204"/>
                <a:ea typeface="+mn-ea"/>
                <a:cs typeface="+mn-cs"/>
              </a:rPr>
              <a:t>Wat zijn de belangrijkste dingen die hij noemt om de draaglast te verkleinen en de draagkracht te vergroten? </a:t>
            </a:r>
          </a:p>
        </p:txBody>
      </p:sp>
    </p:spTree>
    <p:extLst>
      <p:ext uri="{BB962C8B-B14F-4D97-AF65-F5344CB8AC3E}">
        <p14:creationId xmlns:p14="http://schemas.microsoft.com/office/powerpoint/2010/main" val="3513754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E95534-07D3-4707-A714-D47A0B324CA5}"/>
              </a:ext>
            </a:extLst>
          </p:cNvPr>
          <p:cNvSpPr>
            <a:spLocks noGrp="1"/>
          </p:cNvSpPr>
          <p:nvPr>
            <p:ph type="ctrTitle"/>
          </p:nvPr>
        </p:nvSpPr>
        <p:spPr/>
        <p:txBody>
          <a:bodyPr>
            <a:normAutofit/>
          </a:bodyPr>
          <a:lstStyle/>
          <a:p>
            <a:pPr fontAlgn="base"/>
            <a:r>
              <a:rPr lang="nl-NL" dirty="0">
                <a:cs typeface="Calibri"/>
              </a:rPr>
              <a:t>Samenhang in de wijk</a:t>
            </a:r>
            <a:endParaRPr lang="nl-NL" dirty="0"/>
          </a:p>
        </p:txBody>
      </p:sp>
      <p:sp>
        <p:nvSpPr>
          <p:cNvPr id="3" name="Ondertitel 2">
            <a:extLst>
              <a:ext uri="{FF2B5EF4-FFF2-40B4-BE49-F238E27FC236}">
                <a16:creationId xmlns:a16="http://schemas.microsoft.com/office/drawing/2014/main" id="{9A7D093C-9A6A-43CE-9C11-71791BFDE824}"/>
              </a:ext>
            </a:extLst>
          </p:cNvPr>
          <p:cNvSpPr>
            <a:spLocks noGrp="1"/>
          </p:cNvSpPr>
          <p:nvPr>
            <p:ph type="subTitle" idx="1"/>
          </p:nvPr>
        </p:nvSpPr>
        <p:spPr/>
        <p:txBody>
          <a:bodyPr/>
          <a:lstStyle/>
          <a:p>
            <a:r>
              <a:rPr lang="nl-NL" dirty="0">
                <a:cs typeface="Calibri"/>
              </a:rPr>
              <a:t>Waarom is dat zo belangrijk en hoe werkt dat! </a:t>
            </a:r>
            <a:endParaRPr lang="nl-NL" dirty="0"/>
          </a:p>
        </p:txBody>
      </p:sp>
    </p:spTree>
    <p:extLst>
      <p:ext uri="{BB962C8B-B14F-4D97-AF65-F5344CB8AC3E}">
        <p14:creationId xmlns:p14="http://schemas.microsoft.com/office/powerpoint/2010/main" val="1722894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47A27D-DBFD-4351-BD83-882CA27F6CD5}"/>
              </a:ext>
            </a:extLst>
          </p:cNvPr>
          <p:cNvSpPr>
            <a:spLocks noGrp="1"/>
          </p:cNvSpPr>
          <p:nvPr>
            <p:ph type="title"/>
          </p:nvPr>
        </p:nvSpPr>
        <p:spPr>
          <a:xfrm>
            <a:off x="552450" y="376161"/>
            <a:ext cx="10515600" cy="1325563"/>
          </a:xfrm>
          <a:solidFill>
            <a:schemeClr val="accent4">
              <a:lumMod val="20000"/>
              <a:lumOff val="80000"/>
            </a:schemeClr>
          </a:solidFill>
        </p:spPr>
        <p:txBody>
          <a:bodyPr/>
          <a:lstStyle/>
          <a:p>
            <a:r>
              <a:rPr lang="nl-NL" dirty="0"/>
              <a:t>Een paar begrippen over groepen: </a:t>
            </a:r>
          </a:p>
        </p:txBody>
      </p:sp>
      <p:sp>
        <p:nvSpPr>
          <p:cNvPr id="3" name="Rechthoek 2">
            <a:extLst>
              <a:ext uri="{FF2B5EF4-FFF2-40B4-BE49-F238E27FC236}">
                <a16:creationId xmlns:a16="http://schemas.microsoft.com/office/drawing/2014/main" id="{28550872-E442-456A-B2EB-8B57288A7170}"/>
              </a:ext>
            </a:extLst>
          </p:cNvPr>
          <p:cNvSpPr/>
          <p:nvPr/>
        </p:nvSpPr>
        <p:spPr>
          <a:xfrm rot="20945669">
            <a:off x="729433" y="2228497"/>
            <a:ext cx="355097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Socialisatie </a:t>
            </a:r>
          </a:p>
        </p:txBody>
      </p:sp>
      <p:sp>
        <p:nvSpPr>
          <p:cNvPr id="4" name="Rechthoek 3">
            <a:extLst>
              <a:ext uri="{FF2B5EF4-FFF2-40B4-BE49-F238E27FC236}">
                <a16:creationId xmlns:a16="http://schemas.microsoft.com/office/drawing/2014/main" id="{9618BAB3-268B-4F0A-B55F-007B89B1000D}"/>
              </a:ext>
            </a:extLst>
          </p:cNvPr>
          <p:cNvSpPr/>
          <p:nvPr/>
        </p:nvSpPr>
        <p:spPr>
          <a:xfrm rot="1020761">
            <a:off x="8694289" y="2508183"/>
            <a:ext cx="2324675"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Calibri" panose="020F0502020204030204"/>
                <a:ea typeface="+mn-ea"/>
                <a:cs typeface="+mn-cs"/>
              </a:rPr>
              <a:t>Cultuur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5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Calibri" panose="020F0502020204030204"/>
              <a:ea typeface="+mn-ea"/>
              <a:cs typeface="+mn-cs"/>
            </a:endParaRPr>
          </a:p>
        </p:txBody>
      </p:sp>
      <p:sp>
        <p:nvSpPr>
          <p:cNvPr id="5" name="Rechthoek 4">
            <a:extLst>
              <a:ext uri="{FF2B5EF4-FFF2-40B4-BE49-F238E27FC236}">
                <a16:creationId xmlns:a16="http://schemas.microsoft.com/office/drawing/2014/main" id="{DB6AB5EE-35EA-4EB0-8C9E-B815F71384F5}"/>
              </a:ext>
            </a:extLst>
          </p:cNvPr>
          <p:cNvSpPr/>
          <p:nvPr/>
        </p:nvSpPr>
        <p:spPr>
          <a:xfrm rot="20591029">
            <a:off x="538329" y="5326467"/>
            <a:ext cx="2563202"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Leefstijl </a:t>
            </a:r>
          </a:p>
        </p:txBody>
      </p:sp>
      <p:sp>
        <p:nvSpPr>
          <p:cNvPr id="6" name="Rechthoek 5">
            <a:extLst>
              <a:ext uri="{FF2B5EF4-FFF2-40B4-BE49-F238E27FC236}">
                <a16:creationId xmlns:a16="http://schemas.microsoft.com/office/drawing/2014/main" id="{3BA57E7B-D227-4F21-B446-C03C1B2613EA}"/>
              </a:ext>
            </a:extLst>
          </p:cNvPr>
          <p:cNvSpPr/>
          <p:nvPr/>
        </p:nvSpPr>
        <p:spPr>
          <a:xfrm rot="986648">
            <a:off x="4554653" y="3173817"/>
            <a:ext cx="490967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w="12700">
                  <a:solidFill>
                    <a:srgbClr val="5B9BD5"/>
                  </a:solidFill>
                  <a:prstDash val="solid"/>
                </a:ln>
                <a:pattFill prst="ltDnDiag">
                  <a:fgClr>
                    <a:srgbClr val="5B9BD5">
                      <a:lumMod val="60000"/>
                      <a:lumOff val="40000"/>
                    </a:srgbClr>
                  </a:fgClr>
                  <a:bgClr>
                    <a:prstClr val="white"/>
                  </a:bgClr>
                </a:pattFill>
                <a:effectLst/>
                <a:uLnTx/>
                <a:uFillTx/>
                <a:latin typeface="Calibri" panose="020F0502020204030204"/>
                <a:ea typeface="+mn-ea"/>
                <a:cs typeface="+mn-cs"/>
              </a:rPr>
              <a:t>Sociale controle </a:t>
            </a:r>
          </a:p>
        </p:txBody>
      </p:sp>
      <p:sp>
        <p:nvSpPr>
          <p:cNvPr id="7" name="Rechthoek 6">
            <a:extLst>
              <a:ext uri="{FF2B5EF4-FFF2-40B4-BE49-F238E27FC236}">
                <a16:creationId xmlns:a16="http://schemas.microsoft.com/office/drawing/2014/main" id="{313E5045-42EF-43C4-9826-3B045FB889A4}"/>
              </a:ext>
            </a:extLst>
          </p:cNvPr>
          <p:cNvSpPr/>
          <p:nvPr/>
        </p:nvSpPr>
        <p:spPr>
          <a:xfrm rot="417288">
            <a:off x="4347148" y="5095230"/>
            <a:ext cx="7098162"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rPr>
              <a:t>Socialiserende instituten</a:t>
            </a:r>
          </a:p>
        </p:txBody>
      </p:sp>
      <p:sp>
        <p:nvSpPr>
          <p:cNvPr id="9" name="Rechthoek 8">
            <a:extLst>
              <a:ext uri="{FF2B5EF4-FFF2-40B4-BE49-F238E27FC236}">
                <a16:creationId xmlns:a16="http://schemas.microsoft.com/office/drawing/2014/main" id="{F88C03D9-5808-4CC0-ACE0-22F7540B4E2C}"/>
              </a:ext>
            </a:extLst>
          </p:cNvPr>
          <p:cNvSpPr/>
          <p:nvPr/>
        </p:nvSpPr>
        <p:spPr>
          <a:xfrm rot="20842296">
            <a:off x="967256" y="3218201"/>
            <a:ext cx="3872630"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a:solidFill>
                  <a:srgbClr val="FFC000"/>
                </a:solidFill>
                <a:effectLst/>
                <a:uLnTx/>
                <a:uFillTx/>
                <a:latin typeface="Calibri" panose="020F0502020204030204"/>
                <a:ea typeface="+mn-ea"/>
                <a:cs typeface="+mn-cs"/>
              </a:rPr>
              <a:t>Sociale cohesie</a:t>
            </a:r>
          </a:p>
        </p:txBody>
      </p:sp>
    </p:spTree>
    <p:extLst>
      <p:ext uri="{BB962C8B-B14F-4D97-AF65-F5344CB8AC3E}">
        <p14:creationId xmlns:p14="http://schemas.microsoft.com/office/powerpoint/2010/main" val="1322776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3B268449-90EE-4D7E-AFF6-7DAA71197122}"/>
              </a:ext>
            </a:extLst>
          </p:cNvPr>
          <p:cNvSpPr txBox="1">
            <a:spLocks/>
          </p:cNvSpPr>
          <p:nvPr/>
        </p:nvSpPr>
        <p:spPr>
          <a:xfrm>
            <a:off x="4965430" y="629268"/>
            <a:ext cx="6586491" cy="128616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3700" b="0"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700" b="0" i="0" u="none" strike="noStrike" kern="1200" cap="none" spc="0" normalizeH="0" baseline="0" noProof="0" dirty="0">
                <a:ln>
                  <a:noFill/>
                </a:ln>
                <a:solidFill>
                  <a:prstClr val="black"/>
                </a:solidFill>
                <a:effectLst/>
                <a:uLnTx/>
                <a:uFillTx/>
                <a:latin typeface="Calibri Light" panose="020F0302020204030204"/>
                <a:ea typeface="+mj-ea"/>
                <a:cs typeface="+mj-cs"/>
              </a:rPr>
              <a:t>Want:</a:t>
            </a:r>
          </a:p>
        </p:txBody>
      </p:sp>
      <p:sp>
        <p:nvSpPr>
          <p:cNvPr id="2" name="Rechthoek 1">
            <a:extLst>
              <a:ext uri="{FF2B5EF4-FFF2-40B4-BE49-F238E27FC236}">
                <a16:creationId xmlns:a16="http://schemas.microsoft.com/office/drawing/2014/main" id="{FB52D1CC-C968-4ADF-AAF4-038AE91C2F51}"/>
              </a:ext>
            </a:extLst>
          </p:cNvPr>
          <p:cNvSpPr/>
          <p:nvPr/>
        </p:nvSpPr>
        <p:spPr>
          <a:xfrm>
            <a:off x="4965431" y="2438400"/>
            <a:ext cx="6586489" cy="3785419"/>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Werken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met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mensen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in de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wijk</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in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een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organisatie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of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bedrijf</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is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werken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met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groepen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Belangrijk</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om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te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weten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met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wie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je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te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maken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hebt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culturen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leefstijlen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groepskenmerken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Hoe is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dat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ontstaan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&gt;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socialisatie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Als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professional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hou</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je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hier</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rekening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mee om tot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resultaten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te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komen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Afhankelijk</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van de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beoogde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resultaten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ga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je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aan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de slag  &gt;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leefstijl</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gerichte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participatie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ladder</a:t>
            </a:r>
          </a:p>
          <a:p>
            <a:pPr marL="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Groepscohesie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is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belangrijk</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om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samen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naar</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die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beoogde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resultaten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te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werken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&gt;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groepsstructuur</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3" name="Afbeelding 2" descr="Afbeelding met tafel&#10;&#10;Automatisch gegenereerde beschrijving">
            <a:extLst>
              <a:ext uri="{FF2B5EF4-FFF2-40B4-BE49-F238E27FC236}">
                <a16:creationId xmlns:a16="http://schemas.microsoft.com/office/drawing/2014/main" id="{97E0A86D-E584-4BD7-9ADA-E2C873E3E3B0}"/>
              </a:ext>
            </a:extLst>
          </p:cNvPr>
          <p:cNvPicPr>
            <a:picLocks noChangeAspect="1"/>
          </p:cNvPicPr>
          <p:nvPr/>
        </p:nvPicPr>
        <p:blipFill rotWithShape="1">
          <a:blip r:embed="rId2"/>
          <a:srcRect r="4001" b="-1"/>
          <a:stretch/>
        </p:blipFill>
        <p:spPr>
          <a:xfrm>
            <a:off x="476271" y="629268"/>
            <a:ext cx="3952854" cy="58479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71176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340485-7DE7-423F-AE83-BEAB6EB2E228}"/>
              </a:ext>
            </a:extLst>
          </p:cNvPr>
          <p:cNvSpPr>
            <a:spLocks noGrp="1"/>
          </p:cNvSpPr>
          <p:nvPr>
            <p:ph type="title"/>
          </p:nvPr>
        </p:nvSpPr>
        <p:spPr/>
        <p:txBody>
          <a:bodyPr/>
          <a:lstStyle/>
          <a:p>
            <a:r>
              <a:rPr lang="nl-NL" dirty="0"/>
              <a:t>Sociale samenhang</a:t>
            </a:r>
          </a:p>
        </p:txBody>
      </p:sp>
      <p:sp>
        <p:nvSpPr>
          <p:cNvPr id="4" name="Tekstvak 3">
            <a:extLst>
              <a:ext uri="{FF2B5EF4-FFF2-40B4-BE49-F238E27FC236}">
                <a16:creationId xmlns:a16="http://schemas.microsoft.com/office/drawing/2014/main" id="{F417A988-8ACB-481E-AB94-932BD3A29524}"/>
              </a:ext>
            </a:extLst>
          </p:cNvPr>
          <p:cNvSpPr txBox="1"/>
          <p:nvPr/>
        </p:nvSpPr>
        <p:spPr>
          <a:xfrm>
            <a:off x="838200" y="2814587"/>
            <a:ext cx="9447914"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1" u="none" strike="noStrike" kern="1200" cap="none" spc="0" normalizeH="0" baseline="0" noProof="0" dirty="0">
                <a:ln>
                  <a:noFill/>
                </a:ln>
                <a:solidFill>
                  <a:srgbClr val="4472C4"/>
                </a:solidFill>
                <a:effectLst/>
                <a:uLnTx/>
                <a:uFillTx/>
                <a:latin typeface="Calibri" panose="020F0502020204030204"/>
                <a:ea typeface="+mn-ea"/>
                <a:cs typeface="+mn-cs"/>
              </a:rPr>
              <a:t> ‘De coronacrisis onderstreept dat sociale samenhang cruciaal is voor het welbevinden van buurt- en wijkbewoners’, aldus </a:t>
            </a:r>
            <a:r>
              <a:rPr kumimoji="0" lang="nl-NL" sz="1800" b="1" i="1" u="none" strike="noStrike" kern="1200" cap="none" spc="0" normalizeH="0" baseline="0" noProof="0" dirty="0" err="1">
                <a:ln>
                  <a:noFill/>
                </a:ln>
                <a:solidFill>
                  <a:srgbClr val="4472C4"/>
                </a:solidFill>
                <a:effectLst/>
                <a:uLnTx/>
                <a:uFillTx/>
                <a:latin typeface="Calibri" panose="020F0502020204030204"/>
                <a:ea typeface="+mn-ea"/>
                <a:cs typeface="+mn-cs"/>
              </a:rPr>
              <a:t>Repetur</a:t>
            </a:r>
            <a:r>
              <a:rPr kumimoji="0" lang="nl-NL" sz="1800" b="1" i="1" u="none" strike="noStrike" kern="1200" cap="none" spc="0" normalizeH="0" baseline="0" noProof="0" dirty="0">
                <a:ln>
                  <a:noFill/>
                </a:ln>
                <a:solidFill>
                  <a:srgbClr val="4472C4"/>
                </a:solidFill>
                <a:effectLst/>
                <a:uLnTx/>
                <a:uFillTx/>
                <a:latin typeface="Calibri" panose="020F0502020204030204"/>
                <a:ea typeface="+mn-ea"/>
                <a:cs typeface="+mn-cs"/>
              </a:rPr>
              <a:t> van Verweij-Jonker. ‘We merkten bijvoorbeeld dat mensen met een sterk netwerk in de wijk veel minder last hadden van de lockdowns en beperkende maatregelen.’</a:t>
            </a:r>
          </a:p>
        </p:txBody>
      </p:sp>
      <p:sp>
        <p:nvSpPr>
          <p:cNvPr id="5" name="Tekstvak 4">
            <a:extLst>
              <a:ext uri="{FF2B5EF4-FFF2-40B4-BE49-F238E27FC236}">
                <a16:creationId xmlns:a16="http://schemas.microsoft.com/office/drawing/2014/main" id="{D9E70130-E4C6-4C55-B429-071FC415F2D8}"/>
              </a:ext>
            </a:extLst>
          </p:cNvPr>
          <p:cNvSpPr txBox="1"/>
          <p:nvPr/>
        </p:nvSpPr>
        <p:spPr>
          <a:xfrm>
            <a:off x="838200" y="4151649"/>
            <a:ext cx="9548543"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Wat is daarvoor belangrijk: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Accommodaties en buitenruimtes zijn onmisbaar voor het creëren van sociale verbinding in de wijk.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Ook buitenplekken, zoals pleinen, parken, buurttuinen en uitlaatplekken, zijn essentieel.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Zorg voor een goede balans tussen online en offline activiteiten. Blijf inzetten op fysiek contact.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Een wijk kan niet zonder een sociaal professional, die weet wie écht hulp nodig heeft en zorgt ervoor dat diegene niet vergeten wordt.</a:t>
            </a:r>
          </a:p>
        </p:txBody>
      </p:sp>
      <p:sp>
        <p:nvSpPr>
          <p:cNvPr id="7" name="Tekstvak 6">
            <a:extLst>
              <a:ext uri="{FF2B5EF4-FFF2-40B4-BE49-F238E27FC236}">
                <a16:creationId xmlns:a16="http://schemas.microsoft.com/office/drawing/2014/main" id="{756028E6-DABA-4057-9279-15C949E10D22}"/>
              </a:ext>
            </a:extLst>
          </p:cNvPr>
          <p:cNvSpPr txBox="1"/>
          <p:nvPr/>
        </p:nvSpPr>
        <p:spPr>
          <a:xfrm>
            <a:off x="838200" y="1545859"/>
            <a:ext cx="10352314"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1D1D1B"/>
                </a:solidFill>
                <a:effectLst/>
                <a:uLnTx/>
                <a:uFillTx/>
                <a:latin typeface="CircularStd"/>
                <a:ea typeface="+mn-ea"/>
                <a:cs typeface="+mn-cs"/>
              </a:rPr>
              <a:t>Met het woord sociale cohesie bedoelt men de mate van samenhang en verbondenheid binnen een bepaalde groep mensen. Dit kan een land zijn, bijvoorbeeld Nederland, maar dit kan ook gaan over een straat, een schoolklas of de sportvereniging.</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548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Cultuur en socialisatie 1">
            <a:hlinkClick r:id="" action="ppaction://media"/>
            <a:extLst>
              <a:ext uri="{FF2B5EF4-FFF2-40B4-BE49-F238E27FC236}">
                <a16:creationId xmlns:a16="http://schemas.microsoft.com/office/drawing/2014/main" id="{8C6BEDE5-6E3B-4987-B0C6-FAB65DBD416F}"/>
              </a:ext>
            </a:extLst>
          </p:cNvPr>
          <p:cNvPicPr>
            <a:picLocks noRot="1" noChangeAspect="1"/>
          </p:cNvPicPr>
          <p:nvPr>
            <a:videoFile r:link="rId1"/>
          </p:nvPr>
        </p:nvPicPr>
        <p:blipFill>
          <a:blip r:embed="rId3"/>
          <a:stretch>
            <a:fillRect/>
          </a:stretch>
        </p:blipFill>
        <p:spPr>
          <a:xfrm>
            <a:off x="2253343" y="1442810"/>
            <a:ext cx="7531502" cy="4255299"/>
          </a:xfrm>
          <a:prstGeom prst="rect">
            <a:avLst/>
          </a:prstGeom>
        </p:spPr>
      </p:pic>
    </p:spTree>
    <p:extLst>
      <p:ext uri="{BB962C8B-B14F-4D97-AF65-F5344CB8AC3E}">
        <p14:creationId xmlns:p14="http://schemas.microsoft.com/office/powerpoint/2010/main" val="352521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E15F2D2-5235-4E67-AB6B-4628BF39BC7F}"/>
              </a:ext>
            </a:extLst>
          </p:cNvPr>
          <p:cNvSpPr/>
          <p:nvPr/>
        </p:nvSpPr>
        <p:spPr>
          <a:xfrm>
            <a:off x="952499" y="825009"/>
            <a:ext cx="9572625" cy="492442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solidFill>
                  <a:srgbClr val="4472C4"/>
                </a:solidFill>
                <a:effectLst/>
                <a:uLnTx/>
                <a:uFillTx/>
                <a:latin typeface="Calibri Light" panose="020F0302020204030204"/>
                <a:ea typeface="+mn-ea"/>
                <a:cs typeface="+mn-cs"/>
              </a:rPr>
              <a:t>Socialisatie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000000"/>
                </a:solidFill>
                <a:effectLst/>
                <a:uLnTx/>
                <a:uFillTx/>
                <a:latin typeface="Calibri Light" panose="020F0302020204030204"/>
                <a:ea typeface="+mn-ea"/>
                <a:cs typeface="+mn-cs"/>
              </a:rPr>
              <a:t>Iedereen is de hele dag bezig met socialiseren. Dit doen wij op school, op het werk, op de voetbaltraining en op sociale media. Iedereen past zich bewust of onbewust aan, aan de normen en waarden van de verschillende groepen en culturen in een maatschappij. Doe je dit niet, dan val je al snel buiten de boot. Het is niet zo dat iedereen dezelfde normen en waarden hoeft te hebben, je past je aan binnen de grenzen van de groep.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000000"/>
                </a:solidFill>
                <a:effectLst/>
                <a:uLnTx/>
                <a:uFillTx/>
                <a:latin typeface="Calibri Light" panose="020F0302020204030204"/>
                <a:ea typeface="+mn-ea"/>
                <a:cs typeface="+mn-cs"/>
              </a:rPr>
              <a:t>De mens is een sociaal wezen, we steunen elkaar om te kunnen overleven. Wij leven in een samenleving waarbij iedereen is onderverdeeld in verschillende groepen. Ieder persoon hoort bij meerdere groepen. Het is natuurlijk wel zo dat deze groepen ook met elkaar omgaan. Iedere groep heeft zijn eigen normen en waarden. </a:t>
            </a:r>
            <a:br>
              <a:rPr kumimoji="0" lang="nl-NL" sz="18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mn-cs"/>
              </a:rPr>
            </a:br>
            <a:endParaRPr kumimoji="0" lang="nl-NL"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989824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B163FE6-C956-48AD-9D78-5C165DB8FEB2}"/>
              </a:ext>
            </a:extLst>
          </p:cNvPr>
          <p:cNvSpPr/>
          <p:nvPr/>
        </p:nvSpPr>
        <p:spPr>
          <a:xfrm>
            <a:off x="1028700" y="933093"/>
            <a:ext cx="10134600" cy="427809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solidFill>
                  <a:srgbClr val="4472C4"/>
                </a:solidFill>
                <a:effectLst/>
                <a:uLnTx/>
                <a:uFillTx/>
                <a:latin typeface="Calibri Light" panose="020F0302020204030204"/>
                <a:ea typeface="+mn-ea"/>
                <a:cs typeface="+mn-cs"/>
              </a:rPr>
              <a:t>Socialiserende instituties.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333333"/>
                </a:solidFill>
                <a:effectLst/>
                <a:uLnTx/>
                <a:uFillTx/>
                <a:latin typeface="Calibri Light" panose="020F0302020204030204"/>
                <a:ea typeface="+mn-ea"/>
                <a:cs typeface="+mn-cs"/>
              </a:rPr>
              <a:t>Instellingen, organisaties waarmee de cultuuroverdracht in een samenleving plaatsvindt:</a:t>
            </a:r>
            <a:r>
              <a:rPr kumimoji="0" lang="nl-NL" sz="2400" b="0" i="0" u="none" strike="noStrike" kern="1200" cap="none" spc="0" normalizeH="0" baseline="0" noProof="0" dirty="0">
                <a:ln>
                  <a:noFill/>
                </a:ln>
                <a:solidFill>
                  <a:srgbClr val="000000"/>
                </a:solidFill>
                <a:effectLst/>
                <a:uLnTx/>
                <a:uFillTx/>
                <a:latin typeface="Calibri Light"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nl-NL" sz="2400" b="0" i="0" u="none" strike="noStrike" kern="1200" cap="none" spc="0" normalizeH="0" baseline="0" noProof="0" dirty="0">
                <a:ln>
                  <a:noFill/>
                </a:ln>
                <a:solidFill>
                  <a:srgbClr val="000000"/>
                </a:solidFill>
                <a:effectLst/>
                <a:uLnTx/>
                <a:uFillTx/>
                <a:latin typeface="Calibri Light" panose="020F0302020204030204"/>
                <a:ea typeface="+mn-ea"/>
                <a:cs typeface="+mn-cs"/>
              </a:rPr>
            </a:br>
            <a:r>
              <a:rPr kumimoji="0" lang="nl-NL" sz="2400" b="0" i="0" u="none" strike="noStrike" kern="1200" cap="none" spc="0" normalizeH="0" baseline="0" noProof="0" dirty="0">
                <a:ln>
                  <a:noFill/>
                </a:ln>
                <a:solidFill>
                  <a:srgbClr val="333333"/>
                </a:solidFill>
                <a:effectLst/>
                <a:uLnTx/>
                <a:uFillTx/>
                <a:latin typeface="Calibri Light" panose="020F0302020204030204"/>
                <a:ea typeface="+mn-ea"/>
                <a:cs typeface="+mn-cs"/>
              </a:rPr>
              <a:t>1) het gezin (eerste lach, eerste woordjes, eerste stapjes)</a:t>
            </a:r>
            <a:r>
              <a:rPr kumimoji="0" lang="nl-NL" sz="2400" b="0" i="0" u="none" strike="noStrike" kern="1200" cap="none" spc="0" normalizeH="0" baseline="0" noProof="0" dirty="0">
                <a:ln>
                  <a:noFill/>
                </a:ln>
                <a:solidFill>
                  <a:srgbClr val="000000"/>
                </a:solidFill>
                <a:effectLst/>
                <a:uLnTx/>
                <a:uFillTx/>
                <a:latin typeface="Calibri Light" panose="020F0302020204030204"/>
                <a:ea typeface="+mn-ea"/>
                <a:cs typeface="+mn-cs"/>
              </a:rPr>
              <a:t> </a:t>
            </a:r>
            <a:br>
              <a:rPr kumimoji="0" lang="nl-NL" sz="2400" b="0" i="0" u="none" strike="noStrike" kern="1200" cap="none" spc="0" normalizeH="0" baseline="0" noProof="0" dirty="0">
                <a:ln>
                  <a:noFill/>
                </a:ln>
                <a:solidFill>
                  <a:srgbClr val="000000"/>
                </a:solidFill>
                <a:effectLst/>
                <a:uLnTx/>
                <a:uFillTx/>
                <a:latin typeface="Calibri Light" panose="020F0302020204030204"/>
                <a:ea typeface="+mn-ea"/>
                <a:cs typeface="+mn-cs"/>
              </a:rPr>
            </a:br>
            <a:r>
              <a:rPr kumimoji="0" lang="nl-NL" sz="2400" b="0" i="0" u="none" strike="noStrike" kern="1200" cap="none" spc="0" normalizeH="0" baseline="0" noProof="0" dirty="0">
                <a:ln>
                  <a:noFill/>
                </a:ln>
                <a:solidFill>
                  <a:srgbClr val="333333"/>
                </a:solidFill>
                <a:effectLst/>
                <a:uLnTx/>
                <a:uFillTx/>
                <a:latin typeface="Calibri Light" panose="020F0302020204030204"/>
                <a:ea typeface="+mn-ea"/>
                <a:cs typeface="+mn-cs"/>
              </a:rPr>
              <a:t>2) de school (samenwerken, discipline, taken verrichten)</a:t>
            </a:r>
            <a:r>
              <a:rPr kumimoji="0" lang="nl-NL" sz="2400" b="0" i="0" u="none" strike="noStrike" kern="1200" cap="none" spc="0" normalizeH="0" baseline="0" noProof="0" dirty="0">
                <a:ln>
                  <a:noFill/>
                </a:ln>
                <a:solidFill>
                  <a:srgbClr val="000000"/>
                </a:solidFill>
                <a:effectLst/>
                <a:uLnTx/>
                <a:uFillTx/>
                <a:latin typeface="Calibri Light" panose="020F0302020204030204"/>
                <a:ea typeface="+mn-ea"/>
                <a:cs typeface="+mn-cs"/>
              </a:rPr>
              <a:t> </a:t>
            </a:r>
            <a:br>
              <a:rPr kumimoji="0" lang="nl-NL" sz="2400" b="0" i="0" u="none" strike="noStrike" kern="1200" cap="none" spc="0" normalizeH="0" baseline="0" noProof="0" dirty="0">
                <a:ln>
                  <a:noFill/>
                </a:ln>
                <a:solidFill>
                  <a:srgbClr val="000000"/>
                </a:solidFill>
                <a:effectLst/>
                <a:uLnTx/>
                <a:uFillTx/>
                <a:latin typeface="Calibri Light" panose="020F0302020204030204"/>
                <a:ea typeface="+mn-ea"/>
                <a:cs typeface="+mn-cs"/>
              </a:rPr>
            </a:br>
            <a:r>
              <a:rPr kumimoji="0" lang="nl-NL" sz="2400" b="0" i="0" u="none" strike="noStrike" kern="1200" cap="none" spc="0" normalizeH="0" baseline="0" noProof="0" dirty="0">
                <a:ln>
                  <a:noFill/>
                </a:ln>
                <a:solidFill>
                  <a:srgbClr val="333333"/>
                </a:solidFill>
                <a:effectLst/>
                <a:uLnTx/>
                <a:uFillTx/>
                <a:latin typeface="Calibri Light" panose="020F0302020204030204"/>
                <a:ea typeface="+mn-ea"/>
                <a:cs typeface="+mn-cs"/>
              </a:rPr>
              <a:t>3) het werk (prestaties leveren, bepaalt je </a:t>
            </a:r>
            <a:r>
              <a:rPr kumimoji="0" lang="nl-NL" sz="2400" b="0" i="0" u="none" strike="noStrike" kern="1200" cap="none" spc="0" normalizeH="0" baseline="0" noProof="0" dirty="0" err="1">
                <a:ln>
                  <a:noFill/>
                </a:ln>
                <a:solidFill>
                  <a:srgbClr val="333333"/>
                </a:solidFill>
                <a:effectLst/>
                <a:uLnTx/>
                <a:uFillTx/>
                <a:latin typeface="Calibri Light" panose="020F0302020204030204"/>
                <a:ea typeface="+mn-ea"/>
                <a:cs typeface="+mn-cs"/>
              </a:rPr>
              <a:t>leefritme</a:t>
            </a:r>
            <a:r>
              <a:rPr kumimoji="0" lang="nl-NL" sz="2400" b="0" i="0" u="none" strike="noStrike" kern="1200" cap="none" spc="0" normalizeH="0" baseline="0" noProof="0" dirty="0">
                <a:ln>
                  <a:noFill/>
                </a:ln>
                <a:solidFill>
                  <a:srgbClr val="333333"/>
                </a:solidFill>
                <a:effectLst/>
                <a:uLnTx/>
                <a:uFillTx/>
                <a:latin typeface="Calibri Light" panose="020F0302020204030204"/>
                <a:ea typeface="+mn-ea"/>
                <a:cs typeface="+mn-cs"/>
              </a:rPr>
              <a:t>)</a:t>
            </a:r>
            <a:r>
              <a:rPr kumimoji="0" lang="nl-NL" sz="2400" b="0" i="0" u="none" strike="noStrike" kern="1200" cap="none" spc="0" normalizeH="0" baseline="0" noProof="0" dirty="0">
                <a:ln>
                  <a:noFill/>
                </a:ln>
                <a:solidFill>
                  <a:srgbClr val="000000"/>
                </a:solidFill>
                <a:effectLst/>
                <a:uLnTx/>
                <a:uFillTx/>
                <a:latin typeface="Calibri Light" panose="020F0302020204030204"/>
                <a:ea typeface="+mn-ea"/>
                <a:cs typeface="+mn-cs"/>
              </a:rPr>
              <a:t> </a:t>
            </a:r>
            <a:br>
              <a:rPr kumimoji="0" lang="nl-NL" sz="2400" b="0" i="0" u="none" strike="noStrike" kern="1200" cap="none" spc="0" normalizeH="0" baseline="0" noProof="0" dirty="0">
                <a:ln>
                  <a:noFill/>
                </a:ln>
                <a:solidFill>
                  <a:srgbClr val="000000"/>
                </a:solidFill>
                <a:effectLst/>
                <a:uLnTx/>
                <a:uFillTx/>
                <a:latin typeface="Calibri Light" panose="020F0302020204030204"/>
                <a:ea typeface="+mn-ea"/>
                <a:cs typeface="+mn-cs"/>
              </a:rPr>
            </a:br>
            <a:r>
              <a:rPr kumimoji="0" lang="nl-NL" sz="2400" b="0" i="0" u="none" strike="noStrike" kern="1200" cap="none" spc="0" normalizeH="0" baseline="0" noProof="0" dirty="0">
                <a:ln>
                  <a:noFill/>
                </a:ln>
                <a:solidFill>
                  <a:srgbClr val="333333"/>
                </a:solidFill>
                <a:effectLst/>
                <a:uLnTx/>
                <a:uFillTx/>
                <a:latin typeface="Calibri Light" panose="020F0302020204030204"/>
                <a:ea typeface="+mn-ea"/>
                <a:cs typeface="+mn-cs"/>
              </a:rPr>
              <a:t>4) maatschappelijke groepering (sportclubs, geloofsrichtingen)</a:t>
            </a:r>
            <a:r>
              <a:rPr kumimoji="0" lang="nl-NL" sz="2400" b="0" i="0" u="none" strike="noStrike" kern="1200" cap="none" spc="0" normalizeH="0" baseline="0" noProof="0" dirty="0">
                <a:ln>
                  <a:noFill/>
                </a:ln>
                <a:solidFill>
                  <a:srgbClr val="000000"/>
                </a:solidFill>
                <a:effectLst/>
                <a:uLnTx/>
                <a:uFillTx/>
                <a:latin typeface="Calibri Light" panose="020F0302020204030204"/>
                <a:ea typeface="+mn-ea"/>
                <a:cs typeface="+mn-cs"/>
              </a:rPr>
              <a:t> </a:t>
            </a:r>
            <a:br>
              <a:rPr kumimoji="0" lang="nl-NL" sz="2400" b="0" i="0" u="none" strike="noStrike" kern="1200" cap="none" spc="0" normalizeH="0" baseline="0" noProof="0" dirty="0">
                <a:ln>
                  <a:noFill/>
                </a:ln>
                <a:solidFill>
                  <a:srgbClr val="000000"/>
                </a:solidFill>
                <a:effectLst/>
                <a:uLnTx/>
                <a:uFillTx/>
                <a:latin typeface="Calibri Light" panose="020F0302020204030204"/>
                <a:ea typeface="+mn-ea"/>
                <a:cs typeface="+mn-cs"/>
              </a:rPr>
            </a:br>
            <a:r>
              <a:rPr kumimoji="0" lang="nl-NL" sz="2400" b="0" i="0" u="none" strike="noStrike" kern="1200" cap="none" spc="0" normalizeH="0" baseline="0" noProof="0" dirty="0">
                <a:ln>
                  <a:noFill/>
                </a:ln>
                <a:solidFill>
                  <a:srgbClr val="333333"/>
                </a:solidFill>
                <a:effectLst/>
                <a:uLnTx/>
                <a:uFillTx/>
                <a:latin typeface="Calibri Light" panose="020F0302020204030204"/>
                <a:ea typeface="+mn-ea"/>
                <a:cs typeface="+mn-cs"/>
              </a:rPr>
              <a:t>5) de overheid (wetten waar je, je aan moet houden)</a:t>
            </a:r>
            <a:r>
              <a:rPr kumimoji="0" lang="nl-NL" sz="2400" b="0" i="0" u="none" strike="noStrike" kern="1200" cap="none" spc="0" normalizeH="0" baseline="0" noProof="0" dirty="0">
                <a:ln>
                  <a:noFill/>
                </a:ln>
                <a:solidFill>
                  <a:srgbClr val="000000"/>
                </a:solidFill>
                <a:effectLst/>
                <a:uLnTx/>
                <a:uFillTx/>
                <a:latin typeface="Calibri Light" panose="020F0302020204030204"/>
                <a:ea typeface="+mn-ea"/>
                <a:cs typeface="+mn-cs"/>
              </a:rPr>
              <a:t> </a:t>
            </a:r>
            <a:br>
              <a:rPr kumimoji="0" lang="nl-NL" sz="2400" b="0" i="0" u="none" strike="noStrike" kern="1200" cap="none" spc="0" normalizeH="0" baseline="0" noProof="0" dirty="0">
                <a:ln>
                  <a:noFill/>
                </a:ln>
                <a:solidFill>
                  <a:srgbClr val="000000"/>
                </a:solidFill>
                <a:effectLst/>
                <a:uLnTx/>
                <a:uFillTx/>
                <a:latin typeface="Calibri Light" panose="020F0302020204030204"/>
                <a:ea typeface="+mn-ea"/>
                <a:cs typeface="+mn-cs"/>
              </a:rPr>
            </a:br>
            <a:r>
              <a:rPr kumimoji="0" lang="nl-NL" sz="2400" b="0" i="0" u="none" strike="noStrike" kern="1200" cap="none" spc="0" normalizeH="0" baseline="0" noProof="0" dirty="0">
                <a:ln>
                  <a:noFill/>
                </a:ln>
                <a:solidFill>
                  <a:srgbClr val="333333"/>
                </a:solidFill>
                <a:effectLst/>
                <a:uLnTx/>
                <a:uFillTx/>
                <a:latin typeface="Calibri Light" panose="020F0302020204030204"/>
                <a:ea typeface="+mn-ea"/>
                <a:cs typeface="+mn-cs"/>
              </a:rPr>
              <a:t>6) de vriendenkring (grote invloed op de normen en waarden van mensen)</a:t>
            </a:r>
            <a:r>
              <a:rPr kumimoji="0" lang="nl-NL" sz="2400" b="0" i="0" u="none" strike="noStrike" kern="1200" cap="none" spc="0" normalizeH="0" baseline="0" noProof="0" dirty="0">
                <a:ln>
                  <a:noFill/>
                </a:ln>
                <a:solidFill>
                  <a:srgbClr val="000000"/>
                </a:solidFill>
                <a:effectLst/>
                <a:uLnTx/>
                <a:uFillTx/>
                <a:latin typeface="Calibri Light" panose="020F0302020204030204"/>
                <a:ea typeface="+mn-ea"/>
                <a:cs typeface="+mn-cs"/>
              </a:rPr>
              <a:t> </a:t>
            </a:r>
            <a:br>
              <a:rPr kumimoji="0" lang="nl-NL" sz="2400" b="0" i="0" u="none" strike="noStrike" kern="1200" cap="none" spc="0" normalizeH="0" baseline="0" noProof="0" dirty="0">
                <a:ln>
                  <a:noFill/>
                </a:ln>
                <a:solidFill>
                  <a:srgbClr val="000000"/>
                </a:solidFill>
                <a:effectLst/>
                <a:uLnTx/>
                <a:uFillTx/>
                <a:latin typeface="Calibri Light" panose="020F0302020204030204"/>
                <a:ea typeface="+mn-ea"/>
                <a:cs typeface="+mn-cs"/>
              </a:rPr>
            </a:br>
            <a:r>
              <a:rPr kumimoji="0" lang="nl-NL" sz="2400" b="0" i="0" u="none" strike="noStrike" kern="1200" cap="none" spc="0" normalizeH="0" baseline="0" noProof="0" dirty="0">
                <a:ln>
                  <a:noFill/>
                </a:ln>
                <a:solidFill>
                  <a:srgbClr val="333333"/>
                </a:solidFill>
                <a:effectLst/>
                <a:uLnTx/>
                <a:uFillTx/>
                <a:latin typeface="Calibri Light" panose="020F0302020204030204"/>
                <a:ea typeface="+mn-ea"/>
                <a:cs typeface="+mn-cs"/>
              </a:rPr>
              <a:t>7) de media (belangrijk voor de verspreiding van onze cultuur)</a:t>
            </a:r>
            <a:r>
              <a:rPr kumimoji="0" lang="nl-NL" sz="2400" b="0" i="0" u="none" strike="noStrike" kern="1200" cap="none" spc="0" normalizeH="0" baseline="0" noProof="0" dirty="0">
                <a:ln>
                  <a:noFill/>
                </a:ln>
                <a:solidFill>
                  <a:srgbClr val="000000"/>
                </a:solidFill>
                <a:effectLst/>
                <a:uLnTx/>
                <a:uFillTx/>
                <a:latin typeface="Calibri Light" panose="020F0302020204030204"/>
                <a:ea typeface="+mn-ea"/>
                <a:cs typeface="+mn-cs"/>
              </a:rPr>
              <a:t> </a:t>
            </a:r>
            <a:endParaRPr kumimoji="0" lang="nl-NL" sz="2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313917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5F53BA-8755-CAD8-96CB-0A7A254B42C4}"/>
              </a:ext>
            </a:extLst>
          </p:cNvPr>
          <p:cNvSpPr>
            <a:spLocks noGrp="1"/>
          </p:cNvSpPr>
          <p:nvPr>
            <p:ph type="ctrTitle"/>
          </p:nvPr>
        </p:nvSpPr>
        <p:spPr/>
        <p:txBody>
          <a:bodyPr/>
          <a:lstStyle/>
          <a:p>
            <a:r>
              <a:rPr lang="nl-NL" dirty="0"/>
              <a:t>LA 3</a:t>
            </a:r>
          </a:p>
        </p:txBody>
      </p:sp>
      <p:sp>
        <p:nvSpPr>
          <p:cNvPr id="3" name="Ondertitel 2">
            <a:extLst>
              <a:ext uri="{FF2B5EF4-FFF2-40B4-BE49-F238E27FC236}">
                <a16:creationId xmlns:a16="http://schemas.microsoft.com/office/drawing/2014/main" id="{E5EB0862-61E7-F993-6A94-E7E4B3C53D21}"/>
              </a:ext>
            </a:extLst>
          </p:cNvPr>
          <p:cNvSpPr>
            <a:spLocks noGrp="1"/>
          </p:cNvSpPr>
          <p:nvPr>
            <p:ph type="subTitle" idx="1"/>
          </p:nvPr>
        </p:nvSpPr>
        <p:spPr/>
        <p:txBody>
          <a:bodyPr/>
          <a:lstStyle/>
          <a:p>
            <a:r>
              <a:rPr lang="nl-NL" dirty="0"/>
              <a:t>Werktijd en afspraken maken over feedbackfriends volgende week</a:t>
            </a:r>
          </a:p>
        </p:txBody>
      </p:sp>
    </p:spTree>
    <p:extLst>
      <p:ext uri="{BB962C8B-B14F-4D97-AF65-F5344CB8AC3E}">
        <p14:creationId xmlns:p14="http://schemas.microsoft.com/office/powerpoint/2010/main" val="3518138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4" name="Group 1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5" name="Freeform: Shape 1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ekstvak 3">
            <a:extLst>
              <a:ext uri="{FF2B5EF4-FFF2-40B4-BE49-F238E27FC236}">
                <a16:creationId xmlns:a16="http://schemas.microsoft.com/office/drawing/2014/main" id="{500517A0-A9D7-617B-6BAE-302F72666822}"/>
              </a:ext>
            </a:extLst>
          </p:cNvPr>
          <p:cNvSpPr txBox="1"/>
          <p:nvPr/>
        </p:nvSpPr>
        <p:spPr>
          <a:xfrm>
            <a:off x="640080" y="1243013"/>
            <a:ext cx="3855720" cy="437197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kern="1200">
                <a:solidFill>
                  <a:schemeClr val="tx2"/>
                </a:solidFill>
                <a:latin typeface="+mj-lt"/>
                <a:ea typeface="+mj-ea"/>
                <a:cs typeface="+mj-cs"/>
              </a:rPr>
              <a:t>Programma </a:t>
            </a:r>
          </a:p>
        </p:txBody>
      </p:sp>
      <p:sp>
        <p:nvSpPr>
          <p:cNvPr id="5" name="Tekstvak 4">
            <a:extLst>
              <a:ext uri="{FF2B5EF4-FFF2-40B4-BE49-F238E27FC236}">
                <a16:creationId xmlns:a16="http://schemas.microsoft.com/office/drawing/2014/main" id="{50BF377B-A951-B984-FA1E-FC05F707C8BC}"/>
              </a:ext>
            </a:extLst>
          </p:cNvPr>
          <p:cNvSpPr txBox="1"/>
          <p:nvPr/>
        </p:nvSpPr>
        <p:spPr>
          <a:xfrm>
            <a:off x="6172200" y="804672"/>
            <a:ext cx="5221224" cy="5230368"/>
          </a:xfrm>
          <a:prstGeom prst="rect">
            <a:avLst/>
          </a:prstGeo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r>
              <a:rPr lang="nl-NL" sz="2400">
                <a:solidFill>
                  <a:schemeClr val="tx2"/>
                </a:solidFill>
              </a:rPr>
              <a:t>Participatie in je eigen casus</a:t>
            </a:r>
          </a:p>
          <a:p>
            <a:pPr marL="342900" indent="-228600">
              <a:lnSpc>
                <a:spcPct val="90000"/>
              </a:lnSpc>
              <a:spcAft>
                <a:spcPts val="600"/>
              </a:spcAft>
              <a:buFont typeface="Arial" panose="020B0604020202020204" pitchFamily="34" charset="0"/>
              <a:buChar char="•"/>
            </a:pPr>
            <a:endParaRPr lang="nl-NL" sz="2400">
              <a:solidFill>
                <a:schemeClr val="tx2"/>
              </a:solidFill>
            </a:endParaRPr>
          </a:p>
          <a:p>
            <a:pPr marL="342900" indent="-228600">
              <a:lnSpc>
                <a:spcPct val="90000"/>
              </a:lnSpc>
              <a:spcAft>
                <a:spcPts val="600"/>
              </a:spcAft>
              <a:buFont typeface="Arial" panose="020B0604020202020204" pitchFamily="34" charset="0"/>
              <a:buChar char="•"/>
            </a:pPr>
            <a:r>
              <a:rPr lang="nl-NL" sz="2400">
                <a:solidFill>
                  <a:schemeClr val="tx2"/>
                </a:solidFill>
              </a:rPr>
              <a:t>Bewoners betrekken; draagkracht in kwetsbare wijken</a:t>
            </a:r>
          </a:p>
          <a:p>
            <a:pPr marL="342900" indent="-228600">
              <a:lnSpc>
                <a:spcPct val="90000"/>
              </a:lnSpc>
              <a:spcAft>
                <a:spcPts val="600"/>
              </a:spcAft>
              <a:buFont typeface="Arial" panose="020B0604020202020204" pitchFamily="34" charset="0"/>
              <a:buChar char="•"/>
            </a:pPr>
            <a:endParaRPr lang="nl-NL" sz="2400">
              <a:solidFill>
                <a:schemeClr val="tx2"/>
              </a:solidFill>
            </a:endParaRPr>
          </a:p>
          <a:p>
            <a:pPr marL="342900" indent="-228600">
              <a:lnSpc>
                <a:spcPct val="90000"/>
              </a:lnSpc>
              <a:spcAft>
                <a:spcPts val="600"/>
              </a:spcAft>
              <a:buFont typeface="Arial" panose="020B0604020202020204" pitchFamily="34" charset="0"/>
              <a:buChar char="•"/>
            </a:pPr>
            <a:r>
              <a:rPr lang="nl-NL" sz="2400">
                <a:solidFill>
                  <a:schemeClr val="tx2"/>
                </a:solidFill>
              </a:rPr>
              <a:t>Samenhang in de wijk</a:t>
            </a:r>
          </a:p>
          <a:p>
            <a:pPr marL="342900" indent="-228600">
              <a:lnSpc>
                <a:spcPct val="90000"/>
              </a:lnSpc>
              <a:spcAft>
                <a:spcPts val="600"/>
              </a:spcAft>
              <a:buFont typeface="Arial" panose="020B0604020202020204" pitchFamily="34" charset="0"/>
              <a:buChar char="•"/>
            </a:pPr>
            <a:endParaRPr lang="nl-NL" sz="2400">
              <a:solidFill>
                <a:schemeClr val="tx2"/>
              </a:solidFill>
            </a:endParaRPr>
          </a:p>
          <a:p>
            <a:pPr marL="342900" indent="-228600">
              <a:lnSpc>
                <a:spcPct val="90000"/>
              </a:lnSpc>
              <a:spcAft>
                <a:spcPts val="600"/>
              </a:spcAft>
              <a:buFont typeface="Arial" panose="020B0604020202020204" pitchFamily="34" charset="0"/>
              <a:buChar char="•"/>
            </a:pPr>
            <a:r>
              <a:rPr lang="nl-NL" sz="2400">
                <a:solidFill>
                  <a:schemeClr val="tx2"/>
                </a:solidFill>
              </a:rPr>
              <a:t>LA 3 </a:t>
            </a:r>
          </a:p>
          <a:p>
            <a:pPr marL="342900" indent="-228600">
              <a:lnSpc>
                <a:spcPct val="90000"/>
              </a:lnSpc>
              <a:spcAft>
                <a:spcPts val="600"/>
              </a:spcAft>
              <a:buFont typeface="Arial" panose="020B0604020202020204" pitchFamily="34" charset="0"/>
              <a:buChar char="•"/>
            </a:pPr>
            <a:endParaRPr lang="nl-NL">
              <a:solidFill>
                <a:schemeClr val="tx2"/>
              </a:solidFill>
            </a:endParaRPr>
          </a:p>
          <a:p>
            <a:pPr marL="342900" indent="-228600">
              <a:lnSpc>
                <a:spcPct val="90000"/>
              </a:lnSpc>
              <a:spcAft>
                <a:spcPts val="600"/>
              </a:spcAft>
              <a:buFont typeface="Arial" panose="020B0604020202020204" pitchFamily="34" charset="0"/>
              <a:buChar char="•"/>
            </a:pPr>
            <a:endParaRPr lang="nl-NL">
              <a:solidFill>
                <a:schemeClr val="tx2"/>
              </a:solidFill>
            </a:endParaRPr>
          </a:p>
        </p:txBody>
      </p:sp>
    </p:spTree>
    <p:extLst>
      <p:ext uri="{BB962C8B-B14F-4D97-AF65-F5344CB8AC3E}">
        <p14:creationId xmlns:p14="http://schemas.microsoft.com/office/powerpoint/2010/main" val="629270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F6C315-1305-45FA-91B8-604E045BD7D3}"/>
              </a:ext>
            </a:extLst>
          </p:cNvPr>
          <p:cNvSpPr>
            <a:spLocks noGrp="1"/>
          </p:cNvSpPr>
          <p:nvPr>
            <p:ph type="title"/>
          </p:nvPr>
        </p:nvSpPr>
        <p:spPr>
          <a:solidFill>
            <a:schemeClr val="accent6"/>
          </a:solidFill>
        </p:spPr>
        <p:txBody>
          <a:bodyPr/>
          <a:lstStyle/>
          <a:p>
            <a:r>
              <a:rPr lang="nl-NL" dirty="0"/>
              <a:t>Participatiewaaier </a:t>
            </a:r>
          </a:p>
        </p:txBody>
      </p:sp>
      <p:sp>
        <p:nvSpPr>
          <p:cNvPr id="3" name="Tekstvak 2">
            <a:extLst>
              <a:ext uri="{FF2B5EF4-FFF2-40B4-BE49-F238E27FC236}">
                <a16:creationId xmlns:a16="http://schemas.microsoft.com/office/drawing/2014/main" id="{81E41C7E-312A-4366-A2FF-DA0C28E4713E}"/>
              </a:ext>
            </a:extLst>
          </p:cNvPr>
          <p:cNvSpPr txBox="1"/>
          <p:nvPr/>
        </p:nvSpPr>
        <p:spPr>
          <a:xfrm>
            <a:off x="891208" y="2047461"/>
            <a:ext cx="10409583"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Terug naar je eigen casus: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Welke participatievorm past bij jullie casussen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Help elkaar om tot een keuze te komen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Bouw de vorm op maar om.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Test het uit met ons als ‘doelgroep’. </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Explosie: 14 punten 3">
            <a:extLst>
              <a:ext uri="{FF2B5EF4-FFF2-40B4-BE49-F238E27FC236}">
                <a16:creationId xmlns:a16="http://schemas.microsoft.com/office/drawing/2014/main" id="{4467DF04-C38C-4209-B598-DFCCE60080D5}"/>
              </a:ext>
            </a:extLst>
          </p:cNvPr>
          <p:cNvSpPr/>
          <p:nvPr/>
        </p:nvSpPr>
        <p:spPr>
          <a:xfrm>
            <a:off x="6639340" y="2484783"/>
            <a:ext cx="5128591" cy="283527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Calibri" panose="020F0502020204030204"/>
                <a:ea typeface="+mn-ea"/>
                <a:cs typeface="+mn-cs"/>
              </a:rPr>
              <a:t>Werkvormen</a:t>
            </a: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579647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670EFE-9C74-1EBB-20CE-2CC13417E4EB}"/>
              </a:ext>
            </a:extLst>
          </p:cNvPr>
          <p:cNvSpPr>
            <a:spLocks noGrp="1"/>
          </p:cNvSpPr>
          <p:nvPr>
            <p:ph type="ctrTitle"/>
          </p:nvPr>
        </p:nvSpPr>
        <p:spPr/>
        <p:txBody>
          <a:bodyPr>
            <a:normAutofit fontScale="90000"/>
          </a:bodyPr>
          <a:lstStyle/>
          <a:p>
            <a:r>
              <a:rPr lang="nl-NL" dirty="0"/>
              <a:t>Bewoners betrekken: Draagkracht &amp; kwetsbare wijken </a:t>
            </a:r>
          </a:p>
        </p:txBody>
      </p:sp>
    </p:spTree>
    <p:extLst>
      <p:ext uri="{BB962C8B-B14F-4D97-AF65-F5344CB8AC3E}">
        <p14:creationId xmlns:p14="http://schemas.microsoft.com/office/powerpoint/2010/main" val="478749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0A776FEB-19A5-40FC-B6E5-501E8DE959EC}"/>
              </a:ext>
            </a:extLst>
          </p:cNvPr>
          <p:cNvPicPr>
            <a:picLocks noChangeAspect="1"/>
          </p:cNvPicPr>
          <p:nvPr/>
        </p:nvPicPr>
        <p:blipFill rotWithShape="1">
          <a:blip r:embed="rId2"/>
          <a:srcRect l="17232" t="15557" r="28125" b="9438"/>
          <a:stretch/>
        </p:blipFill>
        <p:spPr>
          <a:xfrm>
            <a:off x="1150938" y="2384425"/>
            <a:ext cx="4702175" cy="3616325"/>
          </a:xfrm>
          <a:prstGeom prst="rect">
            <a:avLst/>
          </a:prstGeom>
          <a:scene3d>
            <a:camera prst="orthographicFront"/>
            <a:lightRig rig="twoPt" dir="t">
              <a:rot lat="0" lon="0" rev="7200000"/>
            </a:lightRig>
          </a:scene3d>
        </p:spPr>
      </p:pic>
      <p:pic>
        <p:nvPicPr>
          <p:cNvPr id="3074" name="Picture 2" descr="Platform31 kennis- en netwerkorganisatie voor stad en regio - Betere wijken  dankzij de energietransitie?">
            <a:extLst>
              <a:ext uri="{FF2B5EF4-FFF2-40B4-BE49-F238E27FC236}">
                <a16:creationId xmlns:a16="http://schemas.microsoft.com/office/drawing/2014/main" id="{B450A683-5C0D-4677-A2C3-6E34DC7A24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375" y="2384425"/>
            <a:ext cx="5116513" cy="3616325"/>
          </a:xfrm>
          <a:prstGeom prst="rect">
            <a:avLst/>
          </a:prstGeom>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9291524A-58F1-4472-A935-6D4AEF13036D}"/>
              </a:ext>
            </a:extLst>
          </p:cNvPr>
          <p:cNvSpPr>
            <a:spLocks noGrp="1"/>
          </p:cNvSpPr>
          <p:nvPr>
            <p:ph type="title"/>
          </p:nvPr>
        </p:nvSpPr>
        <p:spPr>
          <a:xfrm>
            <a:off x="870204" y="606564"/>
            <a:ext cx="10451592" cy="1325563"/>
          </a:xfrm>
        </p:spPr>
        <p:txBody>
          <a:bodyPr vert="horz" lIns="91440" tIns="45720" rIns="91440" bIns="45720" rtlCol="0" anchor="ctr">
            <a:normAutofit/>
          </a:bodyPr>
          <a:lstStyle/>
          <a:p>
            <a:r>
              <a:rPr lang="en-US" kern="1200">
                <a:solidFill>
                  <a:schemeClr val="tx1"/>
                </a:solidFill>
                <a:latin typeface="+mj-lt"/>
                <a:ea typeface="+mj-ea"/>
                <a:cs typeface="+mj-cs"/>
              </a:rPr>
              <a:t>Kwetsbare wijken </a:t>
            </a:r>
          </a:p>
        </p:txBody>
      </p:sp>
    </p:spTree>
    <p:extLst>
      <p:ext uri="{BB962C8B-B14F-4D97-AF65-F5344CB8AC3E}">
        <p14:creationId xmlns:p14="http://schemas.microsoft.com/office/powerpoint/2010/main" val="2000982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A5F028A-D3E6-4415-874C-238834BB4395}"/>
              </a:ext>
            </a:extLst>
          </p:cNvPr>
          <p:cNvPicPr>
            <a:picLocks noChangeAspect="1"/>
          </p:cNvPicPr>
          <p:nvPr/>
        </p:nvPicPr>
        <p:blipFill rotWithShape="1">
          <a:blip r:embed="rId2"/>
          <a:srcRect l="18750" t="15873" r="30625" b="11905"/>
          <a:stretch/>
        </p:blipFill>
        <p:spPr>
          <a:xfrm>
            <a:off x="5791200" y="862919"/>
            <a:ext cx="6172200" cy="4953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kstvak 5">
            <a:extLst>
              <a:ext uri="{FF2B5EF4-FFF2-40B4-BE49-F238E27FC236}">
                <a16:creationId xmlns:a16="http://schemas.microsoft.com/office/drawing/2014/main" id="{F805B460-C49E-4E64-B30A-5E279885E2F4}"/>
              </a:ext>
            </a:extLst>
          </p:cNvPr>
          <p:cNvSpPr txBox="1"/>
          <p:nvPr/>
        </p:nvSpPr>
        <p:spPr>
          <a:xfrm>
            <a:off x="598715" y="862919"/>
            <a:ext cx="4005942" cy="40934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4472C4"/>
                </a:solidFill>
                <a:effectLst/>
                <a:uLnTx/>
                <a:uFillTx/>
                <a:latin typeface="Helvetica Neue"/>
                <a:ea typeface="+mn-ea"/>
                <a:cs typeface="+mn-cs"/>
              </a:rPr>
              <a:t>Verdiepend onderzoek in twaalf wijken naar oorzaken van de afnemende leefbaarheid laat zien dat in deze wijken concentraties ontstaan van kwetsbare groepen, zoals mensen die in armoede of met schulden leven, vroegtijdige schoolverlaters en mensen uit de maatschappelijke opvang. De crisis, maar ook de nieuwe Woningwet en de decentralisaties in het sociale domein komen hard aan in deze wijken.</a:t>
            </a:r>
            <a:endParaRPr kumimoji="0" lang="nl-NL" sz="20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8" name="Tekstvak 7">
            <a:extLst>
              <a:ext uri="{FF2B5EF4-FFF2-40B4-BE49-F238E27FC236}">
                <a16:creationId xmlns:a16="http://schemas.microsoft.com/office/drawing/2014/main" id="{3E587072-A762-488C-A0C4-97FA84B6AFE1}"/>
              </a:ext>
            </a:extLst>
          </p:cNvPr>
          <p:cNvSpPr txBox="1"/>
          <p:nvPr/>
        </p:nvSpPr>
        <p:spPr>
          <a:xfrm>
            <a:off x="598715" y="5054377"/>
            <a:ext cx="4691742"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Bron: https://www.platform31.nl/publicaties/kwetsbare-wijken-in-beeld</a:t>
            </a:r>
          </a:p>
        </p:txBody>
      </p:sp>
    </p:spTree>
    <p:extLst>
      <p:ext uri="{BB962C8B-B14F-4D97-AF65-F5344CB8AC3E}">
        <p14:creationId xmlns:p14="http://schemas.microsoft.com/office/powerpoint/2010/main" val="2300241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e meet je sociale draagkracht?">
            <a:extLst>
              <a:ext uri="{FF2B5EF4-FFF2-40B4-BE49-F238E27FC236}">
                <a16:creationId xmlns:a16="http://schemas.microsoft.com/office/drawing/2014/main" id="{23A2BCF5-CC14-4B08-9D67-A955D547B0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249136"/>
            <a:ext cx="9144000" cy="5143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kstvak 1">
            <a:extLst>
              <a:ext uri="{FF2B5EF4-FFF2-40B4-BE49-F238E27FC236}">
                <a16:creationId xmlns:a16="http://schemas.microsoft.com/office/drawing/2014/main" id="{88B03C4A-686C-451A-9E6F-78DC92C1D6D5}"/>
              </a:ext>
            </a:extLst>
          </p:cNvPr>
          <p:cNvSpPr txBox="1"/>
          <p:nvPr/>
        </p:nvSpPr>
        <p:spPr>
          <a:xfrm>
            <a:off x="467833" y="287079"/>
            <a:ext cx="1008188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solidFill>
                  <a:prstClr val="black"/>
                </a:solidFill>
                <a:effectLst/>
                <a:uLnTx/>
                <a:uFillTx/>
                <a:latin typeface="Calibri" panose="020F0502020204030204"/>
                <a:ea typeface="+mn-ea"/>
                <a:cs typeface="+mn-cs"/>
              </a:rPr>
              <a:t>Sociale draagkracht in wijken: puzzeltje leggen!   </a:t>
            </a:r>
          </a:p>
        </p:txBody>
      </p:sp>
    </p:spTree>
    <p:extLst>
      <p:ext uri="{BB962C8B-B14F-4D97-AF65-F5344CB8AC3E}">
        <p14:creationId xmlns:p14="http://schemas.microsoft.com/office/powerpoint/2010/main" val="321620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D19BB8BE-1351-4D9B-B761-F84A0B5B65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B140F75-0CA9-4D03-BD61-3CB3D93C6A25}"/>
              </a:ext>
            </a:extLst>
          </p:cNvPr>
          <p:cNvSpPr>
            <a:spLocks noGrp="1"/>
          </p:cNvSpPr>
          <p:nvPr>
            <p:ph type="title"/>
          </p:nvPr>
        </p:nvSpPr>
        <p:spPr>
          <a:xfrm>
            <a:off x="838199" y="573741"/>
            <a:ext cx="3785554" cy="2199341"/>
          </a:xfrm>
        </p:spPr>
        <p:txBody>
          <a:bodyPr vert="horz" lIns="91440" tIns="45720" rIns="91440" bIns="45720" rtlCol="0" anchor="b">
            <a:normAutofit/>
          </a:bodyPr>
          <a:lstStyle/>
          <a:p>
            <a:r>
              <a:rPr lang="en-US" sz="4000" kern="1200">
                <a:solidFill>
                  <a:schemeClr val="tx1"/>
                </a:solidFill>
                <a:latin typeface="+mj-lt"/>
                <a:ea typeface="+mj-ea"/>
                <a:cs typeface="+mj-cs"/>
              </a:rPr>
              <a:t>Draagkracht en draaglast </a:t>
            </a:r>
          </a:p>
        </p:txBody>
      </p:sp>
      <p:sp>
        <p:nvSpPr>
          <p:cNvPr id="4" name="Tekstvak 3">
            <a:extLst>
              <a:ext uri="{FF2B5EF4-FFF2-40B4-BE49-F238E27FC236}">
                <a16:creationId xmlns:a16="http://schemas.microsoft.com/office/drawing/2014/main" id="{576B80AC-7FB9-44FC-8F31-179FEC7504DB}"/>
              </a:ext>
            </a:extLst>
          </p:cNvPr>
          <p:cNvSpPr txBox="1"/>
          <p:nvPr/>
        </p:nvSpPr>
        <p:spPr>
          <a:xfrm>
            <a:off x="838199" y="2982260"/>
            <a:ext cx="3748441" cy="31496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nl-NL" sz="1400" b="0" i="0" u="none" strike="noStrike" kern="1200" cap="none" spc="0" normalizeH="0" baseline="0">
                <a:ln>
                  <a:noFill/>
                </a:ln>
                <a:solidFill>
                  <a:prstClr val="black"/>
                </a:solidFill>
                <a:effectLst/>
                <a:uLnTx/>
                <a:uFillTx/>
                <a:latin typeface="Calibri" panose="020F0502020204030204"/>
                <a:ea typeface="+mn-ea"/>
                <a:cs typeface="+mn-cs"/>
              </a:rPr>
              <a:t>Het model van de draagkracht-draaglast analyse maakt inzichtelijk waarom een situatie te veel kan zijn voor iemand. Wanneer de draaglast groter wordt dan de draagkracht ontstaan problemen. De weegschaal slaat door naar één kant. Dit kan gebeuren doordat er bijvoorbeeld veel in korte tijd gebeurt of het heel druk is, waardoor de draaglast groter wordt (zwaarder). Maar het kan ook zijn dat iemand moe of ziek is, waardoor zijn draagkracht vermindert. Resultaat is dat de eisen die gesteld worden groter zijn dan wat de persoon aan kan of denkt aan te kunnen.</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nl-NL" sz="1400" b="0" i="0" u="none" strike="noStrike" kern="1200" cap="none" spc="0" normalizeH="0" baseline="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nl-NL" sz="1400" b="0" i="0" u="none" strike="noStrike" kern="1200" cap="none" spc="0" normalizeH="0" baseline="0">
                <a:ln>
                  <a:noFill/>
                </a:ln>
                <a:solidFill>
                  <a:prstClr val="black"/>
                </a:solidFill>
                <a:effectLst/>
                <a:uLnTx/>
                <a:uFillTx/>
                <a:latin typeface="Calibri" panose="020F0502020204030204"/>
                <a:ea typeface="+mn-ea"/>
                <a:cs typeface="+mn-cs"/>
              </a:rPr>
              <a:t>Bron = MOVISIE </a:t>
            </a:r>
          </a:p>
        </p:txBody>
      </p:sp>
      <p:pic>
        <p:nvPicPr>
          <p:cNvPr id="1026" name="Picture 2" descr="Hoe groot is jouw emmer?">
            <a:extLst>
              <a:ext uri="{FF2B5EF4-FFF2-40B4-BE49-F238E27FC236}">
                <a16:creationId xmlns:a16="http://schemas.microsoft.com/office/drawing/2014/main" id="{70EEAADF-9E28-45A8-96A7-EE4548F4129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91801" y="1838500"/>
            <a:ext cx="6362000" cy="31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66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810C2F5-F2B0-4A86-A377-CE40BE7DBD79}"/>
              </a:ext>
            </a:extLst>
          </p:cNvPr>
          <p:cNvSpPr txBox="1"/>
          <p:nvPr/>
        </p:nvSpPr>
        <p:spPr>
          <a:xfrm>
            <a:off x="892629" y="889843"/>
            <a:ext cx="9527658" cy="5355312"/>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4472C4"/>
                </a:solidFill>
                <a:effectLst/>
                <a:uLnTx/>
                <a:uFillTx/>
                <a:latin typeface="Open Sans" panose="020B0606030504020204" pitchFamily="34" charset="0"/>
                <a:ea typeface="+mn-ea"/>
                <a:cs typeface="+mn-cs"/>
              </a:rPr>
              <a:t>Draaglast:</a:t>
            </a:r>
            <a:endParaRPr kumimoji="0" lang="nl-NL" sz="1800" b="0" i="0" u="none" strike="noStrike" kern="1200" cap="none" spc="0" normalizeH="0" baseline="0" noProof="0" dirty="0">
              <a:ln>
                <a:noFill/>
              </a:ln>
              <a:solidFill>
                <a:srgbClr val="4472C4"/>
              </a:solidFill>
              <a:effectLst/>
              <a:uLnTx/>
              <a:uFillTx/>
              <a:latin typeface="Open Sans" panose="020B0606030504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De dingen die je voor je kiezen krijgt noemen we de </a:t>
            </a:r>
            <a:r>
              <a:rPr kumimoji="0" lang="nl-NL" sz="18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draaglast</a:t>
            </a:r>
            <a:r>
              <a:rPr kumimoji="0" lang="nl-NL" sz="1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Dat kan van alles zijn;.</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Werkbelasting en werkdruk, conflict met leidinggevende, reorganisatie: onrust, weinig uitdaging)</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Privébelasting (relatie of financiële problemen, mantelzorg)</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Persoonlijke eigenschappen (veeleisend, perfectionistisch, geen nee durven zeggen)</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Gebeurtenissen (overlijden van een naaste, Corona etc.)</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Je kunt er best tegen als dingen een tijdje niet lekker lopen. Het gaat mis als ze zich opstapelen. Gedoe op het werk, relatiebreuk en geen nee durven te zeggen. De draaglast wordt groter en daar moet veel tegenover staan aan de kant van draagkracht om in balans te blijven.</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4472C4"/>
              </a:solidFill>
              <a:effectLst/>
              <a:uLnTx/>
              <a:uFillTx/>
              <a:latin typeface="Open Sans" panose="020B0606030504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4472C4"/>
                </a:solidFill>
                <a:effectLst/>
                <a:uLnTx/>
                <a:uFillTx/>
                <a:latin typeface="Open Sans" panose="020B0606030504020204" pitchFamily="34" charset="0"/>
                <a:ea typeface="+mn-ea"/>
                <a:cs typeface="+mn-cs"/>
              </a:rPr>
              <a:t>Draagkracht:</a:t>
            </a:r>
            <a:endParaRPr kumimoji="0" lang="nl-NL" sz="1800" b="0" i="0" u="none" strike="noStrike" kern="1200" cap="none" spc="0" normalizeH="0" baseline="0" noProof="0" dirty="0">
              <a:ln>
                <a:noFill/>
              </a:ln>
              <a:solidFill>
                <a:srgbClr val="4472C4"/>
              </a:solidFill>
              <a:effectLst/>
              <a:uLnTx/>
              <a:uFillTx/>
              <a:latin typeface="Open Sans" panose="020B0606030504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De draagkracht zijn de dingen die ervoor zorgen dat je sterker bent. Voorbeelden die iemands draagkracht vergroten:</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Werkgeluk, energie, (leuke collega’s, ervaring met werkzaamheden, afwisselend werk)</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Lichamelijke gezondheid (goede conditie, sporten, fietsen naar werk, gezond eten)</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Ontspanning (boek lezen, sauna, vakantie, yoga)</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Sociale steun, contacten, relatie (partner, hechte familie, vast vriendenavond)</a:t>
            </a:r>
          </a:p>
        </p:txBody>
      </p:sp>
    </p:spTree>
    <p:extLst>
      <p:ext uri="{BB962C8B-B14F-4D97-AF65-F5344CB8AC3E}">
        <p14:creationId xmlns:p14="http://schemas.microsoft.com/office/powerpoint/2010/main" val="304130391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E462E6-AA38-47DE-935E-048EA77C55B7}">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customXml/itemProps2.xml><?xml version="1.0" encoding="utf-8"?>
<ds:datastoreItem xmlns:ds="http://schemas.openxmlformats.org/officeDocument/2006/customXml" ds:itemID="{0C530651-F4DD-4928-AD01-C269F3507E82}">
  <ds:schemaRefs>
    <ds:schemaRef ds:uri="http://schemas.microsoft.com/sharepoint/v3/contenttype/forms"/>
  </ds:schemaRefs>
</ds:datastoreItem>
</file>

<file path=customXml/itemProps3.xml><?xml version="1.0" encoding="utf-8"?>
<ds:datastoreItem xmlns:ds="http://schemas.openxmlformats.org/officeDocument/2006/customXml" ds:itemID="{42710BCE-DFC7-46B9-8A6D-B433F68FDF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TotalTime>
  <Words>1129</Words>
  <Application>Microsoft Office PowerPoint</Application>
  <PresentationFormat>Breedbeeld</PresentationFormat>
  <Paragraphs>90</Paragraphs>
  <Slides>19</Slides>
  <Notes>4</Notes>
  <HiddenSlides>0</HiddenSlides>
  <MMClips>1</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19</vt:i4>
      </vt:variant>
    </vt:vector>
  </HeadingPairs>
  <TitlesOfParts>
    <vt:vector size="28" baseType="lpstr">
      <vt:lpstr>Arial</vt:lpstr>
      <vt:lpstr>Calibri</vt:lpstr>
      <vt:lpstr>Calibri Light</vt:lpstr>
      <vt:lpstr>CircularStd</vt:lpstr>
      <vt:lpstr>Helvetica Neue</vt:lpstr>
      <vt:lpstr>Open Sans</vt:lpstr>
      <vt:lpstr>Segoe UI</vt:lpstr>
      <vt:lpstr>Wingdings</vt:lpstr>
      <vt:lpstr>Kantoorthema</vt:lpstr>
      <vt:lpstr>Stad en wijk</vt:lpstr>
      <vt:lpstr>PowerPoint-presentatie</vt:lpstr>
      <vt:lpstr>Participatiewaaier </vt:lpstr>
      <vt:lpstr>Bewoners betrekken: Draagkracht &amp; kwetsbare wijken </vt:lpstr>
      <vt:lpstr>Kwetsbare wijken </vt:lpstr>
      <vt:lpstr>PowerPoint-presentatie</vt:lpstr>
      <vt:lpstr>PowerPoint-presentatie</vt:lpstr>
      <vt:lpstr>Draagkracht en draaglast </vt:lpstr>
      <vt:lpstr>PowerPoint-presentatie</vt:lpstr>
      <vt:lpstr>Uit onderzoek blijkt: </vt:lpstr>
      <vt:lpstr>Hoe dan?</vt:lpstr>
      <vt:lpstr>Samenhang in de wijk</vt:lpstr>
      <vt:lpstr>Een paar begrippen over groepen: </vt:lpstr>
      <vt:lpstr>PowerPoint-presentatie</vt:lpstr>
      <vt:lpstr>Sociale samenhang</vt:lpstr>
      <vt:lpstr>PowerPoint-presentatie</vt:lpstr>
      <vt:lpstr>PowerPoint-presentatie</vt:lpstr>
      <vt:lpstr>PowerPoint-presentatie</vt:lpstr>
      <vt:lpstr>LA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 en wijk</dc:title>
  <dc:creator>Pascalle Cup</dc:creator>
  <cp:lastModifiedBy>Pascalle Cup</cp:lastModifiedBy>
  <cp:revision>1</cp:revision>
  <dcterms:created xsi:type="dcterms:W3CDTF">2023-03-19T12:54:42Z</dcterms:created>
  <dcterms:modified xsi:type="dcterms:W3CDTF">2023-03-19T13:29:14Z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